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61" r:id="rId4"/>
    <p:sldId id="262" r:id="rId5"/>
    <p:sldId id="259" r:id="rId6"/>
    <p:sldId id="263" r:id="rId7"/>
    <p:sldId id="260" r:id="rId8"/>
    <p:sldId id="268" r:id="rId9"/>
    <p:sldId id="264" r:id="rId10"/>
    <p:sldId id="265" r:id="rId11"/>
    <p:sldId id="271" r:id="rId12"/>
    <p:sldId id="272" r:id="rId13"/>
    <p:sldId id="275" r:id="rId14"/>
    <p:sldId id="276" r:id="rId15"/>
    <p:sldId id="273" r:id="rId16"/>
    <p:sldId id="274" r:id="rId17"/>
    <p:sldId id="278" r:id="rId18"/>
    <p:sldId id="277" r:id="rId19"/>
    <p:sldId id="266" r:id="rId20"/>
    <p:sldId id="269" r:id="rId21"/>
    <p:sldId id="257" r:id="rId22"/>
  </p:sldIdLst>
  <p:sldSz cx="12192000" cy="6858000"/>
  <p:notesSz cx="6858000" cy="9144000"/>
  <p:embeddedFontLst>
    <p:embeddedFont>
      <p:font typeface="#9Slide03 HelvetIns" panose="02040603050506020204" pitchFamily="18" charset="0"/>
      <p:regular r:id="rId24"/>
    </p:embeddedFont>
    <p:embeddedFont>
      <p:font typeface="#9Slide03 SVN-Oscine Bold" panose="020B0806040202020204" pitchFamily="34" charset="0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C2DEEF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24" autoAdjust="0"/>
    <p:restoredTop sz="94660"/>
  </p:normalViewPr>
  <p:slideViewPr>
    <p:cSldViewPr snapToGrid="0">
      <p:cViewPr varScale="1">
        <p:scale>
          <a:sx n="84" d="100"/>
          <a:sy n="84" d="100"/>
        </p:scale>
        <p:origin x="12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655348-4C45-4277-95A6-209AB69E415E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C01149-3F10-4286-86E2-61AE5CE95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58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01149-3F10-4286-86E2-61AE5CE959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175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01149-3F10-4286-86E2-61AE5CE959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85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01149-3F10-4286-86E2-61AE5CE959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837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41449-3CC8-7089-5967-F5578086F3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CA7F91-0D94-86A0-C317-663A1E8110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F4E34-D24B-2B61-B3A2-77867450E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670E6-A7A0-4CA8-AE92-284A6A3ED85E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723D9-44FC-A039-406C-2F1F2CE99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0D7CE-C4EE-342C-FC3C-0CBC0BB65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D5B3-576C-4AA8-A9ED-FB0CC33F2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568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49E9C-4E34-A5FE-6F7E-43B485509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B218D7-AD71-AF34-B5AF-1493499358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66ED9-AD25-39BF-95F7-6E17BEAD4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670E6-A7A0-4CA8-AE92-284A6A3ED85E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75CE3D-9E77-BF00-3963-E058B57AB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F03C2E-8733-A8BE-AAB4-E8BB0E871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D5B3-576C-4AA8-A9ED-FB0CC33F2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164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87E1A3-D500-5B8A-BC2B-C5BAFD9DCB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5616E2-1860-28E3-2701-4241D59AA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6DF93-FE67-0F28-A8E5-ED98847C3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670E6-A7A0-4CA8-AE92-284A6A3ED85E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6D37D-A188-A1BC-1387-997393EC3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F001B-23EA-FAD1-4D4F-1FA0948B6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D5B3-576C-4AA8-A9ED-FB0CC33F2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856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B0655-FE9B-9975-F033-7E5315BB9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BF4EA-F375-8A5B-80CB-E7F4F0434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2D1B74-3245-F34A-6362-89E4F6966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670E6-A7A0-4CA8-AE92-284A6A3ED85E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6AE3E-4EB9-4E3E-0727-655AEC95F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18FB8-5D20-B04D-D1FF-31CAE2D65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D5B3-576C-4AA8-A9ED-FB0CC33F2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942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0B878-E871-7CC8-5BD8-A69C9A752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9A9CAB-D1B1-A719-AF30-977D38E8FF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14166-ED5E-B155-B741-2567DB368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670E6-A7A0-4CA8-AE92-284A6A3ED85E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AEE55-7A3C-DDF5-7835-C89E38983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4751D-659B-4F38-04E0-BA6849152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D5B3-576C-4AA8-A9ED-FB0CC33F2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574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5E15-F173-07C6-A399-5F5B4513B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DAB4F-27F3-87E7-52BD-5A55941BC2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98F9B0-0592-BD06-A5A1-389BA86E90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39E042-57BE-545E-C498-6790F3863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670E6-A7A0-4CA8-AE92-284A6A3ED85E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1B041-7C4B-3852-C701-F4606B0D4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B71CA2-745B-CE64-EFC1-610CAC158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D5B3-576C-4AA8-A9ED-FB0CC33F2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1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E1C4-B77D-68C3-0E6E-2DB7596DD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0FCD0-C4A2-0167-0A68-6E7CB5C2B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2B2D2-C8B9-4C0A-2221-D03931D412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67F07D-5957-AEBA-CEB9-B24208BC4E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2DC48E-8BA6-32EA-CCB7-053A5CE3F9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11B9B2-B36A-FBD2-6A0E-04E4C8A98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670E6-A7A0-4CA8-AE92-284A6A3ED85E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D251E3-D211-2263-E59F-8A7CB1970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D70C8-E2CF-9EB0-E0BA-5A336DD7C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D5B3-576C-4AA8-A9ED-FB0CC33F2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938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EC67-A849-B723-99E3-EDA364D77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2FCAE3-1AAE-E588-A52B-26AA15731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670E6-A7A0-4CA8-AE92-284A6A3ED85E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FA8B26-3E43-A23C-15F6-37BDF3680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6A5BA9-EDE9-5B55-1432-A5CC74B19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D5B3-576C-4AA8-A9ED-FB0CC33F2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18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E833C1-ED54-3EC1-3879-D17668A1C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670E6-A7A0-4CA8-AE92-284A6A3ED85E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4E9A89-09AF-6C9E-9EE3-34B0CB069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2B3CA-6BA8-6E8C-706D-5ED36920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D5B3-576C-4AA8-A9ED-FB0CC33F2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95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1422E-00F4-E2AF-802A-BEC448F13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D0C74-40C2-A1F6-DDD8-C46391155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E99BC4-0C6E-1135-ED6B-31724B093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FA52F-6E89-F400-8697-78A37B4BB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670E6-A7A0-4CA8-AE92-284A6A3ED85E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3E5955-7BBB-84A6-60B6-380E71C87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7E23AF-809D-F641-CF0B-E1DDB4091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D5B3-576C-4AA8-A9ED-FB0CC33F2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575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B6E13-FED9-A6EC-4CCF-F3608D52E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EE598C-77B5-5112-CD09-BC4D6A76E1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FBE98-E31E-D540-8889-CDAC9A4DB3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4BC101-E6D0-EAE7-DD11-E1D757E48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670E6-A7A0-4CA8-AE92-284A6A3ED85E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F3081E-AED7-A3D7-73FF-50C3826DC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12CFBB-C3BC-DA3F-7242-03A5AEAB2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D5B3-576C-4AA8-A9ED-FB0CC33F2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73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98A1A6-452C-EE50-B3FE-3537EE1F6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62CE4-6F01-A206-6647-DBF900423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DDAC1-1440-6A1C-46F5-CC5DF57F15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670E6-A7A0-4CA8-AE92-284A6A3ED85E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9F81A-A91D-5323-B122-2F7EAD389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1FC66-F244-6B0A-755D-1257FFAD68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DD5B3-576C-4AA8-A9ED-FB0CC33F2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964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5" Type="http://schemas.openxmlformats.org/officeDocument/2006/relationships/image" Target="../media/image20.jpg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file:///D:\191101IS\Information%20Retrieval\Capstone%20Project\amazon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ellerengine.com/how-many-products-does-amazon-sell-amazon-marketplace-stats/#:~:text=There%20are%20currently%20385%20million%20products%20available%20on%20Amazon.com.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D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5869796-99BF-E92F-D3F4-BCB190A9FE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6" t="7626" r="23259" b="4593"/>
          <a:stretch/>
        </p:blipFill>
        <p:spPr>
          <a:xfrm>
            <a:off x="5551200" y="956973"/>
            <a:ext cx="6640800" cy="55453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DBE3DC-F314-B39C-B4A0-ADF25F5AEB84}"/>
              </a:ext>
            </a:extLst>
          </p:cNvPr>
          <p:cNvSpPr txBox="1"/>
          <p:nvPr/>
        </p:nvSpPr>
        <p:spPr>
          <a:xfrm>
            <a:off x="279916" y="1773375"/>
            <a:ext cx="54174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>
                <a:solidFill>
                  <a:schemeClr val="accent2"/>
                </a:solidFill>
                <a:latin typeface="#9Slide03 HelvetIns" panose="02040603050506020204" pitchFamily="18" charset="0"/>
              </a:rPr>
              <a:t>Topic: </a:t>
            </a:r>
            <a:r>
              <a:rPr lang="vi-VN" sz="2800">
                <a:solidFill>
                  <a:schemeClr val="tx2">
                    <a:lumMod val="50000"/>
                  </a:schemeClr>
                </a:solidFill>
                <a:latin typeface="#9Slide03 HelvetIns" panose="02040603050506020204" pitchFamily="18" charset="0"/>
              </a:rPr>
              <a:t>Xây dựng Search Engine trên sàn thương mại điện tử Amazon</a:t>
            </a:r>
            <a:endParaRPr lang="en-US" sz="2800">
              <a:solidFill>
                <a:schemeClr val="tx2">
                  <a:lumMod val="50000"/>
                </a:schemeClr>
              </a:solidFill>
              <a:latin typeface="#9Slide03 HelvetIns" panose="02040603050506020204" pitchFamily="18" charset="0"/>
            </a:endParaRPr>
          </a:p>
          <a:p>
            <a:pPr algn="just"/>
            <a:r>
              <a:rPr lang="en-US" sz="2800">
                <a:solidFill>
                  <a:schemeClr val="tx2">
                    <a:lumMod val="50000"/>
                  </a:schemeClr>
                </a:solidFill>
                <a:latin typeface="#9Slide03 HelvetIns" panose="02040603050506020204" pitchFamily="18" charset="0"/>
              </a:rPr>
              <a:t>06.06.2023</a:t>
            </a:r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52F84E-1BFF-2F9D-5F2D-34A55A859DF6}"/>
              </a:ext>
            </a:extLst>
          </p:cNvPr>
          <p:cNvSpPr txBox="1"/>
          <p:nvPr/>
        </p:nvSpPr>
        <p:spPr>
          <a:xfrm>
            <a:off x="279916" y="4168376"/>
            <a:ext cx="4658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#9Slide03 HelvetIns" panose="02040603050506020204" pitchFamily="18" charset="0"/>
              </a:rPr>
              <a:t>GVHD: </a:t>
            </a:r>
            <a:r>
              <a:rPr lang="en-US" sz="2800">
                <a:solidFill>
                  <a:schemeClr val="accent1">
                    <a:lumMod val="75000"/>
                  </a:schemeClr>
                </a:solidFill>
                <a:latin typeface="#9Slide03 HelvetIns" panose="02040603050506020204" pitchFamily="18" charset="0"/>
              </a:rPr>
              <a:t>Thầy Quách Đình Hoàng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5B2A4F-60BA-E859-041B-D7DE394DD715}"/>
              </a:ext>
            </a:extLst>
          </p:cNvPr>
          <p:cNvSpPr txBox="1"/>
          <p:nvPr/>
        </p:nvSpPr>
        <p:spPr>
          <a:xfrm>
            <a:off x="279916" y="4700919"/>
            <a:ext cx="90348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2"/>
                </a:solidFill>
                <a:latin typeface="#9Slide03 HelvetIns" panose="02040603050506020204" pitchFamily="18" charset="0"/>
              </a:rPr>
              <a:t>NHÓM 4 - SVTH: </a:t>
            </a:r>
          </a:p>
          <a:p>
            <a:r>
              <a:rPr lang="en-US" sz="2400">
                <a:solidFill>
                  <a:schemeClr val="accent1">
                    <a:lumMod val="75000"/>
                  </a:schemeClr>
                </a:solidFill>
                <a:latin typeface="#9Slide03 HelvetIns" panose="02040603050506020204" pitchFamily="18" charset="0"/>
              </a:rPr>
              <a:t>Nguyễn Minh Luân - 19110395		</a:t>
            </a:r>
          </a:p>
          <a:p>
            <a:r>
              <a:rPr lang="en-US" sz="2400">
                <a:solidFill>
                  <a:schemeClr val="accent1">
                    <a:lumMod val="75000"/>
                  </a:schemeClr>
                </a:solidFill>
                <a:latin typeface="#9Slide03 HelvetIns" panose="02040603050506020204" pitchFamily="18" charset="0"/>
              </a:rPr>
              <a:t>Đào Quyết Phong – 19110427		</a:t>
            </a:r>
          </a:p>
          <a:p>
            <a:r>
              <a:rPr lang="en-US" sz="2400">
                <a:solidFill>
                  <a:schemeClr val="accent1">
                    <a:lumMod val="75000"/>
                  </a:schemeClr>
                </a:solidFill>
                <a:latin typeface="#9Slide03 HelvetIns" panose="02040603050506020204" pitchFamily="18" charset="0"/>
              </a:rPr>
              <a:t>Tô Thanh Phong - 19110050</a:t>
            </a:r>
          </a:p>
          <a:p>
            <a:r>
              <a:rPr lang="en-US" sz="2400">
                <a:solidFill>
                  <a:schemeClr val="accent1">
                    <a:lumMod val="75000"/>
                  </a:schemeClr>
                </a:solidFill>
                <a:latin typeface="#9Slide03 HelvetIns" panose="02040603050506020204" pitchFamily="18" charset="0"/>
              </a:rPr>
              <a:t>Tôn Thiên Thạch - 19110455		</a:t>
            </a:r>
            <a:endParaRPr lang="en-US" sz="2400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A5592654-C670-8A1C-6262-720FCB9BF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9" y="230827"/>
            <a:ext cx="1384995" cy="1384995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A6704ACE-E713-F987-4907-BD21A78D0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655" y="245731"/>
            <a:ext cx="1499188" cy="122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33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F9EA93-D13C-3CB1-C024-55F5BEE68E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8634" r="1079" b="6112"/>
          <a:stretch/>
        </p:blipFill>
        <p:spPr>
          <a:xfrm>
            <a:off x="3293552" y="2553793"/>
            <a:ext cx="5438394" cy="2940082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09588B8-EDC9-C825-0C56-A2D677E2A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8" y="135446"/>
            <a:ext cx="694681" cy="69468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F191221-8BC2-6C2E-F6CA-A5EE459B7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8658" y="120274"/>
            <a:ext cx="829824" cy="67964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FC666C8-B180-BBBF-8EAF-6736153EDB15}"/>
              </a:ext>
            </a:extLst>
          </p:cNvPr>
          <p:cNvGrpSpPr/>
          <p:nvPr/>
        </p:nvGrpSpPr>
        <p:grpSpPr>
          <a:xfrm>
            <a:off x="337414" y="6438840"/>
            <a:ext cx="11516770" cy="419160"/>
            <a:chOff x="337414" y="6438840"/>
            <a:chExt cx="11516770" cy="4191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F8A024F-3E65-3B45-C544-89773AEE306E}"/>
                </a:ext>
              </a:extLst>
            </p:cNvPr>
            <p:cNvGrpSpPr/>
            <p:nvPr/>
          </p:nvGrpSpPr>
          <p:grpSpPr>
            <a:xfrm>
              <a:off x="337414" y="6438840"/>
              <a:ext cx="11516769" cy="419160"/>
              <a:chOff x="337414" y="6438840"/>
              <a:chExt cx="11516769" cy="41916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B1E406C-67ED-9857-BA1E-FCD0DB762C13}"/>
                  </a:ext>
                </a:extLst>
              </p:cNvPr>
              <p:cNvSpPr/>
              <p:nvPr/>
            </p:nvSpPr>
            <p:spPr>
              <a:xfrm>
                <a:off x="490858" y="6438840"/>
                <a:ext cx="11363325" cy="4571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6CD5FB-7E6A-1944-837D-E3DE41952638}"/>
                  </a:ext>
                </a:extLst>
              </p:cNvPr>
              <p:cNvSpPr txBox="1"/>
              <p:nvPr/>
            </p:nvSpPr>
            <p:spPr>
              <a:xfrm>
                <a:off x="337414" y="6457890"/>
                <a:ext cx="34445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solidFill>
                      <a:schemeClr val="accent2"/>
                    </a:solidFill>
                    <a:latin typeface="#9Slide03 HelvetIns" panose="02040603050506020204" pitchFamily="18" charset="0"/>
                  </a:rPr>
                  <a:t>GVHD: </a:t>
                </a:r>
                <a:r>
                  <a:rPr lang="en-US" sz="2000">
                    <a:solidFill>
                      <a:schemeClr val="accent1">
                        <a:lumMod val="75000"/>
                      </a:schemeClr>
                    </a:solidFill>
                    <a:latin typeface="#9Slide03 HelvetIns" panose="02040603050506020204" pitchFamily="18" charset="0"/>
                  </a:rPr>
                  <a:t>Thầy Quách Đình Hoàng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336F99C-6EF7-26F7-0DCA-0E6BBF22D1B7}"/>
                </a:ext>
              </a:extLst>
            </p:cNvPr>
            <p:cNvSpPr txBox="1"/>
            <p:nvPr/>
          </p:nvSpPr>
          <p:spPr>
            <a:xfrm>
              <a:off x="8603938" y="6457890"/>
              <a:ext cx="32502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>
                  <a:solidFill>
                    <a:schemeClr val="accent2"/>
                  </a:solidFill>
                  <a:latin typeface="#9Slide03 HelvetIns" panose="02040603050506020204" pitchFamily="18" charset="0"/>
                </a:rPr>
                <a:t>NHÓM 4</a:t>
              </a:r>
              <a:endParaRPr lang="en-US" sz="2000">
                <a:solidFill>
                  <a:schemeClr val="accent1">
                    <a:lumMod val="75000"/>
                  </a:schemeClr>
                </a:solidFill>
                <a:latin typeface="#9Slide03 HelvetIns" panose="02040603050506020204" pitchFamily="18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9F2394B-FD88-7743-4153-6E0CE52CD46F}"/>
              </a:ext>
            </a:extLst>
          </p:cNvPr>
          <p:cNvSpPr txBox="1"/>
          <p:nvPr/>
        </p:nvSpPr>
        <p:spPr>
          <a:xfrm>
            <a:off x="7012061" y="1021218"/>
            <a:ext cx="4072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  <a:latin typeface="#9Slide03 HelvetIns" panose="02040603050506020204" pitchFamily="18" charset="0"/>
              </a:rPr>
              <a:t>Tìm kiếm theo mặt hàng </a:t>
            </a:r>
            <a:endParaRPr lang="vi-VN" sz="2400">
              <a:solidFill>
                <a:srgbClr val="002060"/>
              </a:solidFill>
              <a:latin typeface="#9Slide03 HelvetIns" panose="020406030505060202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F4DA1B-9EDA-13CB-3B43-22C03F0068BA}"/>
              </a:ext>
            </a:extLst>
          </p:cNvPr>
          <p:cNvSpPr txBox="1"/>
          <p:nvPr/>
        </p:nvSpPr>
        <p:spPr>
          <a:xfrm>
            <a:off x="975093" y="1012615"/>
            <a:ext cx="3550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2"/>
                </a:solidFill>
                <a:latin typeface="#9Slide03 HelvetIns" panose="02040603050506020204" pitchFamily="18" charset="0"/>
              </a:rPr>
              <a:t>Thanh tìm kiếm dữ liệu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692D6B-7EA0-8B2D-7BB7-8D34F7C7DF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353" b="84286"/>
          <a:stretch/>
        </p:blipFill>
        <p:spPr>
          <a:xfrm>
            <a:off x="7680693" y="1486199"/>
            <a:ext cx="2735566" cy="985812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572F8B-2873-E53B-447E-581B517C17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90" b="90059"/>
          <a:stretch/>
        </p:blipFill>
        <p:spPr>
          <a:xfrm>
            <a:off x="490858" y="1436338"/>
            <a:ext cx="4423688" cy="782484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C24875-27F1-941A-03A1-0449A16563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09" r="80670" b="60247"/>
          <a:stretch/>
        </p:blipFill>
        <p:spPr>
          <a:xfrm>
            <a:off x="8898449" y="4205396"/>
            <a:ext cx="2320209" cy="1400553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492EC6-1141-1225-2746-54337CF79C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" t="39399" r="80670" b="32536"/>
          <a:stretch/>
        </p:blipFill>
        <p:spPr>
          <a:xfrm>
            <a:off x="463411" y="4064738"/>
            <a:ext cx="2457966" cy="1681207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6EC5676-D7F9-1950-A54E-A1DF2ECD8FC2}"/>
              </a:ext>
            </a:extLst>
          </p:cNvPr>
          <p:cNvSpPr txBox="1"/>
          <p:nvPr/>
        </p:nvSpPr>
        <p:spPr>
          <a:xfrm>
            <a:off x="8650504" y="5702901"/>
            <a:ext cx="2858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2"/>
                </a:solidFill>
                <a:latin typeface="#9Slide03 HelvetIns" panose="02040603050506020204" pitchFamily="18" charset="0"/>
              </a:rPr>
              <a:t>Tìm kiếm theo giá cả</a:t>
            </a:r>
            <a:endParaRPr lang="vi-VN" sz="2400">
              <a:solidFill>
                <a:srgbClr val="002060"/>
              </a:solidFill>
              <a:latin typeface="#9Slide03 HelvetIns" panose="0204060305050602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BE104E-D5F2-CE85-71E6-4CD1C3E195BB}"/>
              </a:ext>
            </a:extLst>
          </p:cNvPr>
          <p:cNvSpPr txBox="1"/>
          <p:nvPr/>
        </p:nvSpPr>
        <p:spPr>
          <a:xfrm>
            <a:off x="143518" y="5789386"/>
            <a:ext cx="4072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2"/>
                </a:solidFill>
                <a:latin typeface="#9Slide03 HelvetIns" panose="02040603050506020204" pitchFamily="18" charset="0"/>
              </a:rPr>
              <a:t>Tìm kiếm theo chất lượng sao</a:t>
            </a:r>
            <a:endParaRPr lang="vi-VN" sz="2400">
              <a:solidFill>
                <a:srgbClr val="002060"/>
              </a:solidFill>
              <a:latin typeface="#9Slide03 HelvetIns" panose="020406030505060202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5EF9CF-4E0A-E2CE-AAD5-4E33201EF269}"/>
              </a:ext>
            </a:extLst>
          </p:cNvPr>
          <p:cNvSpPr txBox="1"/>
          <p:nvPr/>
        </p:nvSpPr>
        <p:spPr>
          <a:xfrm>
            <a:off x="1773174" y="135446"/>
            <a:ext cx="8510509" cy="7493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5000">
                <a:solidFill>
                  <a:schemeClr val="accent2"/>
                </a:solidFill>
                <a:effectLst/>
                <a:latin typeface="#9Slide03 HelvetIns" panose="02040603050506020204" pitchFamily="18" charset="0"/>
              </a:rPr>
              <a:t>THIẾT KẾ VÀ THỰC THI</a:t>
            </a:r>
          </a:p>
        </p:txBody>
      </p:sp>
    </p:spTree>
    <p:extLst>
      <p:ext uri="{BB962C8B-B14F-4D97-AF65-F5344CB8AC3E}">
        <p14:creationId xmlns:p14="http://schemas.microsoft.com/office/powerpoint/2010/main" val="1171119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09588B8-EDC9-C825-0C56-A2D677E2A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8" y="135446"/>
            <a:ext cx="694681" cy="69468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F191221-8BC2-6C2E-F6CA-A5EE459B7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8658" y="120274"/>
            <a:ext cx="829824" cy="67964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FC666C8-B180-BBBF-8EAF-6736153EDB15}"/>
              </a:ext>
            </a:extLst>
          </p:cNvPr>
          <p:cNvGrpSpPr/>
          <p:nvPr/>
        </p:nvGrpSpPr>
        <p:grpSpPr>
          <a:xfrm>
            <a:off x="337414" y="6438840"/>
            <a:ext cx="11516770" cy="419160"/>
            <a:chOff x="337414" y="6438840"/>
            <a:chExt cx="11516770" cy="4191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F8A024F-3E65-3B45-C544-89773AEE306E}"/>
                </a:ext>
              </a:extLst>
            </p:cNvPr>
            <p:cNvGrpSpPr/>
            <p:nvPr/>
          </p:nvGrpSpPr>
          <p:grpSpPr>
            <a:xfrm>
              <a:off x="337414" y="6438840"/>
              <a:ext cx="11516769" cy="419160"/>
              <a:chOff x="337414" y="6438840"/>
              <a:chExt cx="11516769" cy="41916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B1E406C-67ED-9857-BA1E-FCD0DB762C13}"/>
                  </a:ext>
                </a:extLst>
              </p:cNvPr>
              <p:cNvSpPr/>
              <p:nvPr/>
            </p:nvSpPr>
            <p:spPr>
              <a:xfrm>
                <a:off x="490858" y="6438840"/>
                <a:ext cx="11363325" cy="4571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6CD5FB-7E6A-1944-837D-E3DE41952638}"/>
                  </a:ext>
                </a:extLst>
              </p:cNvPr>
              <p:cNvSpPr txBox="1"/>
              <p:nvPr/>
            </p:nvSpPr>
            <p:spPr>
              <a:xfrm>
                <a:off x="337414" y="6457890"/>
                <a:ext cx="34445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solidFill>
                      <a:schemeClr val="accent2"/>
                    </a:solidFill>
                    <a:latin typeface="#9Slide03 HelvetIns" panose="02040603050506020204" pitchFamily="18" charset="0"/>
                  </a:rPr>
                  <a:t>GVHD: </a:t>
                </a:r>
                <a:r>
                  <a:rPr lang="en-US" sz="2000">
                    <a:solidFill>
                      <a:schemeClr val="accent1">
                        <a:lumMod val="75000"/>
                      </a:schemeClr>
                    </a:solidFill>
                    <a:latin typeface="#9Slide03 HelvetIns" panose="02040603050506020204" pitchFamily="18" charset="0"/>
                  </a:rPr>
                  <a:t>Thầy Quách Đình Hoàng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336F99C-6EF7-26F7-0DCA-0E6BBF22D1B7}"/>
                </a:ext>
              </a:extLst>
            </p:cNvPr>
            <p:cNvSpPr txBox="1"/>
            <p:nvPr/>
          </p:nvSpPr>
          <p:spPr>
            <a:xfrm>
              <a:off x="8603938" y="6457890"/>
              <a:ext cx="32502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>
                  <a:solidFill>
                    <a:schemeClr val="accent2"/>
                  </a:solidFill>
                  <a:latin typeface="#9Slide03 HelvetIns" panose="02040603050506020204" pitchFamily="18" charset="0"/>
                </a:rPr>
                <a:t>NHÓM 4</a:t>
              </a:r>
              <a:endParaRPr lang="en-US" sz="2000">
                <a:solidFill>
                  <a:schemeClr val="accent1">
                    <a:lumMod val="75000"/>
                  </a:schemeClr>
                </a:solidFill>
                <a:latin typeface="#9Slide03 HelvetIns" panose="02040603050506020204" pitchFamily="18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AF4DA1B-9EDA-13CB-3B43-22C03F0068BA}"/>
              </a:ext>
            </a:extLst>
          </p:cNvPr>
          <p:cNvSpPr txBox="1"/>
          <p:nvPr/>
        </p:nvSpPr>
        <p:spPr>
          <a:xfrm>
            <a:off x="975093" y="1012616"/>
            <a:ext cx="26411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>
                <a:solidFill>
                  <a:schemeClr val="accent2"/>
                </a:solidFill>
                <a:latin typeface="#9Slide03 HelvetIns" panose="02040603050506020204" pitchFamily="18" charset="0"/>
              </a:rPr>
              <a:t>Thanh tìm kiếm dữ liệu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572F8B-2873-E53B-447E-581B517C17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90" b="90059"/>
          <a:stretch/>
        </p:blipFill>
        <p:spPr>
          <a:xfrm>
            <a:off x="490858" y="1436338"/>
            <a:ext cx="3291101" cy="582146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B5EF9CF-4E0A-E2CE-AAD5-4E33201EF269}"/>
              </a:ext>
            </a:extLst>
          </p:cNvPr>
          <p:cNvSpPr txBox="1"/>
          <p:nvPr/>
        </p:nvSpPr>
        <p:spPr>
          <a:xfrm>
            <a:off x="1773174" y="135446"/>
            <a:ext cx="8510509" cy="7493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5000">
                <a:solidFill>
                  <a:schemeClr val="accent2"/>
                </a:solidFill>
                <a:effectLst/>
                <a:latin typeface="#9Slide03 HelvetIns" panose="02040603050506020204" pitchFamily="18" charset="0"/>
              </a:rPr>
              <a:t>THIẾT KẾ VÀ THỰC THI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2F428AE-8477-19E0-609E-1C089DA1FC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" t="9476" r="2407" b="6783"/>
          <a:stretch/>
        </p:blipFill>
        <p:spPr>
          <a:xfrm>
            <a:off x="6092220" y="2713771"/>
            <a:ext cx="5291068" cy="2629077"/>
          </a:xfrm>
          <a:prstGeom prst="rect">
            <a:avLst/>
          </a:prstGeom>
          <a:ln>
            <a:solidFill>
              <a:srgbClr val="ED7D3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62391F6-D396-5D84-5F9D-915CA30AD105}"/>
              </a:ext>
            </a:extLst>
          </p:cNvPr>
          <p:cNvSpPr txBox="1"/>
          <p:nvPr/>
        </p:nvSpPr>
        <p:spPr>
          <a:xfrm>
            <a:off x="4476483" y="2117296"/>
            <a:ext cx="2641113" cy="40011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FFC000"/>
                </a:solidFill>
                <a:latin typeface="#9Slide03 HelvetIns" panose="02040603050506020204" pitchFamily="18" charset="0"/>
              </a:rPr>
              <a:t>Từ khóa: Glue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7D9F54-E19E-3DDE-E778-545BCFF79826}"/>
              </a:ext>
            </a:extLst>
          </p:cNvPr>
          <p:cNvSpPr txBox="1"/>
          <p:nvPr/>
        </p:nvSpPr>
        <p:spPr>
          <a:xfrm>
            <a:off x="1702541" y="5471898"/>
            <a:ext cx="2641113" cy="400110"/>
          </a:xfrm>
          <a:prstGeom prst="rect">
            <a:avLst/>
          </a:prstGeom>
          <a:noFill/>
          <a:ln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FF0000"/>
                </a:solidFill>
                <a:latin typeface="#9Slide03 HelvetIns" panose="02040603050506020204" pitchFamily="18" charset="0"/>
              </a:rPr>
              <a:t>Before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4FC4E3-E98F-F2B3-E676-87373A4AE1F6}"/>
              </a:ext>
            </a:extLst>
          </p:cNvPr>
          <p:cNvSpPr txBox="1"/>
          <p:nvPr/>
        </p:nvSpPr>
        <p:spPr>
          <a:xfrm>
            <a:off x="7848348" y="5471898"/>
            <a:ext cx="2641113" cy="400110"/>
          </a:xfrm>
          <a:prstGeom prst="rect">
            <a:avLst/>
          </a:prstGeom>
          <a:noFill/>
          <a:ln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accent6"/>
                </a:solidFill>
                <a:latin typeface="#9Slide03 HelvetIns" panose="02040603050506020204" pitchFamily="18" charset="0"/>
              </a:rPr>
              <a:t>After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5F84E7A-E4E5-7CAA-106A-0F05002A146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8634" r="1079" b="6112"/>
          <a:stretch/>
        </p:blipFill>
        <p:spPr>
          <a:xfrm>
            <a:off x="778049" y="2787729"/>
            <a:ext cx="4361945" cy="2358137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7780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09588B8-EDC9-C825-0C56-A2D677E2A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8" y="135446"/>
            <a:ext cx="694681" cy="69468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F191221-8BC2-6C2E-F6CA-A5EE459B7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8658" y="120274"/>
            <a:ext cx="829824" cy="67964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FC666C8-B180-BBBF-8EAF-6736153EDB15}"/>
              </a:ext>
            </a:extLst>
          </p:cNvPr>
          <p:cNvGrpSpPr/>
          <p:nvPr/>
        </p:nvGrpSpPr>
        <p:grpSpPr>
          <a:xfrm>
            <a:off x="337414" y="6438840"/>
            <a:ext cx="11516770" cy="419160"/>
            <a:chOff x="337414" y="6438840"/>
            <a:chExt cx="11516770" cy="4191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F8A024F-3E65-3B45-C544-89773AEE306E}"/>
                </a:ext>
              </a:extLst>
            </p:cNvPr>
            <p:cNvGrpSpPr/>
            <p:nvPr/>
          </p:nvGrpSpPr>
          <p:grpSpPr>
            <a:xfrm>
              <a:off x="337414" y="6438840"/>
              <a:ext cx="11516769" cy="419160"/>
              <a:chOff x="337414" y="6438840"/>
              <a:chExt cx="11516769" cy="41916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B1E406C-67ED-9857-BA1E-FCD0DB762C13}"/>
                  </a:ext>
                </a:extLst>
              </p:cNvPr>
              <p:cNvSpPr/>
              <p:nvPr/>
            </p:nvSpPr>
            <p:spPr>
              <a:xfrm>
                <a:off x="490858" y="6438840"/>
                <a:ext cx="11363325" cy="4571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6CD5FB-7E6A-1944-837D-E3DE41952638}"/>
                  </a:ext>
                </a:extLst>
              </p:cNvPr>
              <p:cNvSpPr txBox="1"/>
              <p:nvPr/>
            </p:nvSpPr>
            <p:spPr>
              <a:xfrm>
                <a:off x="337414" y="6457890"/>
                <a:ext cx="34445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solidFill>
                      <a:schemeClr val="accent2"/>
                    </a:solidFill>
                    <a:latin typeface="#9Slide03 HelvetIns" panose="02040603050506020204" pitchFamily="18" charset="0"/>
                  </a:rPr>
                  <a:t>GVHD: </a:t>
                </a:r>
                <a:r>
                  <a:rPr lang="en-US" sz="2000">
                    <a:solidFill>
                      <a:schemeClr val="accent1">
                        <a:lumMod val="75000"/>
                      </a:schemeClr>
                    </a:solidFill>
                    <a:latin typeface="#9Slide03 HelvetIns" panose="02040603050506020204" pitchFamily="18" charset="0"/>
                  </a:rPr>
                  <a:t>Thầy Quách Đình Hoàng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336F99C-6EF7-26F7-0DCA-0E6BBF22D1B7}"/>
                </a:ext>
              </a:extLst>
            </p:cNvPr>
            <p:cNvSpPr txBox="1"/>
            <p:nvPr/>
          </p:nvSpPr>
          <p:spPr>
            <a:xfrm>
              <a:off x="8603938" y="6457890"/>
              <a:ext cx="32502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>
                  <a:solidFill>
                    <a:schemeClr val="accent2"/>
                  </a:solidFill>
                  <a:latin typeface="#9Slide03 HelvetIns" panose="02040603050506020204" pitchFamily="18" charset="0"/>
                </a:rPr>
                <a:t>NHÓM 4</a:t>
              </a:r>
              <a:endParaRPr lang="en-US" sz="2000">
                <a:solidFill>
                  <a:schemeClr val="accent1">
                    <a:lumMod val="75000"/>
                  </a:schemeClr>
                </a:solidFill>
                <a:latin typeface="#9Slide03 HelvetIns" panose="02040603050506020204" pitchFamily="18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B5EF9CF-4E0A-E2CE-AAD5-4E33201EF269}"/>
              </a:ext>
            </a:extLst>
          </p:cNvPr>
          <p:cNvSpPr txBox="1"/>
          <p:nvPr/>
        </p:nvSpPr>
        <p:spPr>
          <a:xfrm>
            <a:off x="1773174" y="135446"/>
            <a:ext cx="8510509" cy="7493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5000">
                <a:solidFill>
                  <a:schemeClr val="accent2"/>
                </a:solidFill>
                <a:effectLst/>
                <a:latin typeface="#9Slide03 HelvetIns" panose="02040603050506020204" pitchFamily="18" charset="0"/>
              </a:rPr>
              <a:t>THIẾT KẾ VÀ THỰC THI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2391F6-D396-5D84-5F9D-915CA30AD105}"/>
              </a:ext>
            </a:extLst>
          </p:cNvPr>
          <p:cNvSpPr txBox="1"/>
          <p:nvPr/>
        </p:nvSpPr>
        <p:spPr>
          <a:xfrm>
            <a:off x="4476483" y="2117296"/>
            <a:ext cx="2641113" cy="40011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FFC000"/>
                </a:solidFill>
                <a:latin typeface="#9Slide03 HelvetIns" panose="02040603050506020204" pitchFamily="18" charset="0"/>
              </a:rPr>
              <a:t>Từ khóa: FolkArt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7D9F54-E19E-3DDE-E778-545BCFF79826}"/>
              </a:ext>
            </a:extLst>
          </p:cNvPr>
          <p:cNvSpPr txBox="1"/>
          <p:nvPr/>
        </p:nvSpPr>
        <p:spPr>
          <a:xfrm>
            <a:off x="1702541" y="5471898"/>
            <a:ext cx="2641113" cy="400110"/>
          </a:xfrm>
          <a:prstGeom prst="rect">
            <a:avLst/>
          </a:prstGeom>
          <a:noFill/>
          <a:ln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FF0000"/>
                </a:solidFill>
                <a:latin typeface="#9Slide03 HelvetIns" panose="02040603050506020204" pitchFamily="18" charset="0"/>
              </a:rPr>
              <a:t>Before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4FC4E3-E98F-F2B3-E676-87373A4AE1F6}"/>
              </a:ext>
            </a:extLst>
          </p:cNvPr>
          <p:cNvSpPr txBox="1"/>
          <p:nvPr/>
        </p:nvSpPr>
        <p:spPr>
          <a:xfrm>
            <a:off x="7848348" y="5471898"/>
            <a:ext cx="2641113" cy="400110"/>
          </a:xfrm>
          <a:prstGeom prst="rect">
            <a:avLst/>
          </a:prstGeom>
          <a:noFill/>
          <a:ln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accent6"/>
                </a:solidFill>
                <a:latin typeface="#9Slide03 HelvetIns" panose="02040603050506020204" pitchFamily="18" charset="0"/>
              </a:rPr>
              <a:t>After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667AAA-157B-96D1-4E43-F55D0DF276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t="9334" r="1177" b="6112"/>
          <a:stretch/>
        </p:blipFill>
        <p:spPr>
          <a:xfrm>
            <a:off x="6228146" y="2647905"/>
            <a:ext cx="5379132" cy="2663488"/>
          </a:xfrm>
          <a:prstGeom prst="rect">
            <a:avLst/>
          </a:prstGeom>
          <a:ln>
            <a:solidFill>
              <a:srgbClr val="ED7D3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F2197C-445F-B6FC-2A6B-5D77527E3EB2}"/>
              </a:ext>
            </a:extLst>
          </p:cNvPr>
          <p:cNvSpPr txBox="1"/>
          <p:nvPr/>
        </p:nvSpPr>
        <p:spPr>
          <a:xfrm>
            <a:off x="975093" y="1012616"/>
            <a:ext cx="26411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>
                <a:solidFill>
                  <a:schemeClr val="accent2"/>
                </a:solidFill>
                <a:latin typeface="#9Slide03 HelvetIns" panose="02040603050506020204" pitchFamily="18" charset="0"/>
              </a:rPr>
              <a:t>Thanh tìm kiếm dữ liệu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10D96B-C97B-769D-417D-A5F46E22A5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90" b="90059"/>
          <a:stretch/>
        </p:blipFill>
        <p:spPr>
          <a:xfrm>
            <a:off x="490858" y="1436338"/>
            <a:ext cx="3291101" cy="582146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84899E-8113-DA91-BFDB-89B062F812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8634" r="1079" b="6112"/>
          <a:stretch/>
        </p:blipFill>
        <p:spPr>
          <a:xfrm>
            <a:off x="834122" y="2713425"/>
            <a:ext cx="4572632" cy="2472037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0782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09588B8-EDC9-C825-0C56-A2D677E2A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8" y="135446"/>
            <a:ext cx="694681" cy="69468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F191221-8BC2-6C2E-F6CA-A5EE459B7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8658" y="120274"/>
            <a:ext cx="829824" cy="67964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FC666C8-B180-BBBF-8EAF-6736153EDB15}"/>
              </a:ext>
            </a:extLst>
          </p:cNvPr>
          <p:cNvGrpSpPr/>
          <p:nvPr/>
        </p:nvGrpSpPr>
        <p:grpSpPr>
          <a:xfrm>
            <a:off x="337414" y="6438840"/>
            <a:ext cx="11516770" cy="419160"/>
            <a:chOff x="337414" y="6438840"/>
            <a:chExt cx="11516770" cy="4191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F8A024F-3E65-3B45-C544-89773AEE306E}"/>
                </a:ext>
              </a:extLst>
            </p:cNvPr>
            <p:cNvGrpSpPr/>
            <p:nvPr/>
          </p:nvGrpSpPr>
          <p:grpSpPr>
            <a:xfrm>
              <a:off x="337414" y="6438840"/>
              <a:ext cx="11516769" cy="419160"/>
              <a:chOff x="337414" y="6438840"/>
              <a:chExt cx="11516769" cy="41916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B1E406C-67ED-9857-BA1E-FCD0DB762C13}"/>
                  </a:ext>
                </a:extLst>
              </p:cNvPr>
              <p:cNvSpPr/>
              <p:nvPr/>
            </p:nvSpPr>
            <p:spPr>
              <a:xfrm>
                <a:off x="490858" y="6438840"/>
                <a:ext cx="11363325" cy="4571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6CD5FB-7E6A-1944-837D-E3DE41952638}"/>
                  </a:ext>
                </a:extLst>
              </p:cNvPr>
              <p:cNvSpPr txBox="1"/>
              <p:nvPr/>
            </p:nvSpPr>
            <p:spPr>
              <a:xfrm>
                <a:off x="337414" y="6457890"/>
                <a:ext cx="34445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solidFill>
                      <a:schemeClr val="accent2"/>
                    </a:solidFill>
                    <a:latin typeface="#9Slide03 HelvetIns" panose="02040603050506020204" pitchFamily="18" charset="0"/>
                  </a:rPr>
                  <a:t>GVHD: </a:t>
                </a:r>
                <a:r>
                  <a:rPr lang="en-US" sz="2000">
                    <a:solidFill>
                      <a:schemeClr val="accent1">
                        <a:lumMod val="75000"/>
                      </a:schemeClr>
                    </a:solidFill>
                    <a:latin typeface="#9Slide03 HelvetIns" panose="02040603050506020204" pitchFamily="18" charset="0"/>
                  </a:rPr>
                  <a:t>Thầy Quách Đình Hoàng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336F99C-6EF7-26F7-0DCA-0E6BBF22D1B7}"/>
                </a:ext>
              </a:extLst>
            </p:cNvPr>
            <p:cNvSpPr txBox="1"/>
            <p:nvPr/>
          </p:nvSpPr>
          <p:spPr>
            <a:xfrm>
              <a:off x="8603938" y="6457890"/>
              <a:ext cx="32502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>
                  <a:solidFill>
                    <a:schemeClr val="accent2"/>
                  </a:solidFill>
                  <a:latin typeface="#9Slide03 HelvetIns" panose="02040603050506020204" pitchFamily="18" charset="0"/>
                </a:rPr>
                <a:t>NHÓM 4</a:t>
              </a:r>
              <a:endParaRPr lang="en-US" sz="2000">
                <a:solidFill>
                  <a:schemeClr val="accent1">
                    <a:lumMod val="75000"/>
                  </a:schemeClr>
                </a:solidFill>
                <a:latin typeface="#9Slide03 HelvetIns" panose="02040603050506020204" pitchFamily="18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B5EF9CF-4E0A-E2CE-AAD5-4E33201EF269}"/>
              </a:ext>
            </a:extLst>
          </p:cNvPr>
          <p:cNvSpPr txBox="1"/>
          <p:nvPr/>
        </p:nvSpPr>
        <p:spPr>
          <a:xfrm>
            <a:off x="1773174" y="135446"/>
            <a:ext cx="8510509" cy="7493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5000">
                <a:solidFill>
                  <a:schemeClr val="accent2"/>
                </a:solidFill>
                <a:effectLst/>
                <a:latin typeface="#9Slide03 HelvetIns" panose="02040603050506020204" pitchFamily="18" charset="0"/>
              </a:rPr>
              <a:t>THIẾT KẾ VÀ THỰC THI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2391F6-D396-5D84-5F9D-915CA30AD105}"/>
              </a:ext>
            </a:extLst>
          </p:cNvPr>
          <p:cNvSpPr txBox="1"/>
          <p:nvPr/>
        </p:nvSpPr>
        <p:spPr>
          <a:xfrm>
            <a:off x="4476483" y="2117296"/>
            <a:ext cx="2641113" cy="40011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FFC000"/>
                </a:solidFill>
                <a:latin typeface="#9Slide03 HelvetIns" panose="02040603050506020204" pitchFamily="18" charset="0"/>
              </a:rPr>
              <a:t>Từ khóa: FolkArt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7D9F54-E19E-3DDE-E778-545BCFF79826}"/>
              </a:ext>
            </a:extLst>
          </p:cNvPr>
          <p:cNvSpPr txBox="1"/>
          <p:nvPr/>
        </p:nvSpPr>
        <p:spPr>
          <a:xfrm>
            <a:off x="1702541" y="5471898"/>
            <a:ext cx="2641113" cy="400110"/>
          </a:xfrm>
          <a:prstGeom prst="rect">
            <a:avLst/>
          </a:prstGeom>
          <a:noFill/>
          <a:ln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FF0000"/>
                </a:solidFill>
                <a:latin typeface="#9Slide03 HelvetIns" panose="02040603050506020204" pitchFamily="18" charset="0"/>
              </a:rPr>
              <a:t>Before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4FC4E3-E98F-F2B3-E676-87373A4AE1F6}"/>
              </a:ext>
            </a:extLst>
          </p:cNvPr>
          <p:cNvSpPr txBox="1"/>
          <p:nvPr/>
        </p:nvSpPr>
        <p:spPr>
          <a:xfrm>
            <a:off x="7848348" y="5471898"/>
            <a:ext cx="2641113" cy="400110"/>
          </a:xfrm>
          <a:prstGeom prst="rect">
            <a:avLst/>
          </a:prstGeom>
          <a:noFill/>
          <a:ln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accent6"/>
                </a:solidFill>
                <a:latin typeface="#9Slide03 HelvetIns" panose="02040603050506020204" pitchFamily="18" charset="0"/>
              </a:rPr>
              <a:t>After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667AAA-157B-96D1-4E43-F55D0DF276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t="9334" r="1177" b="6112"/>
          <a:stretch/>
        </p:blipFill>
        <p:spPr>
          <a:xfrm>
            <a:off x="6228146" y="2647905"/>
            <a:ext cx="5379132" cy="2663488"/>
          </a:xfrm>
          <a:prstGeom prst="rect">
            <a:avLst/>
          </a:prstGeom>
          <a:ln>
            <a:solidFill>
              <a:srgbClr val="ED7D3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84899E-8113-DA91-BFDB-89B062F8122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8634" r="1079" b="6112"/>
          <a:stretch/>
        </p:blipFill>
        <p:spPr>
          <a:xfrm>
            <a:off x="834122" y="2713425"/>
            <a:ext cx="4572632" cy="2472037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A1CFA7-2527-BD0C-3E8D-195134EA3E02}"/>
              </a:ext>
            </a:extLst>
          </p:cNvPr>
          <p:cNvSpPr txBox="1"/>
          <p:nvPr/>
        </p:nvSpPr>
        <p:spPr>
          <a:xfrm>
            <a:off x="975093" y="1012616"/>
            <a:ext cx="26411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>
                <a:solidFill>
                  <a:schemeClr val="accent2"/>
                </a:solidFill>
                <a:latin typeface="#9Slide03 HelvetIns" panose="02040603050506020204" pitchFamily="18" charset="0"/>
              </a:rPr>
              <a:t>Thanh tìm kiếm dữ liệu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271904-B246-4C74-8C4B-CFCC3BC5A8D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90" b="90059"/>
          <a:stretch/>
        </p:blipFill>
        <p:spPr>
          <a:xfrm>
            <a:off x="490858" y="1436338"/>
            <a:ext cx="3291101" cy="582146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3436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09588B8-EDC9-C825-0C56-A2D677E2A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8" y="135446"/>
            <a:ext cx="694681" cy="69468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F191221-8BC2-6C2E-F6CA-A5EE459B7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8658" y="120274"/>
            <a:ext cx="829824" cy="67964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FC666C8-B180-BBBF-8EAF-6736153EDB15}"/>
              </a:ext>
            </a:extLst>
          </p:cNvPr>
          <p:cNvGrpSpPr/>
          <p:nvPr/>
        </p:nvGrpSpPr>
        <p:grpSpPr>
          <a:xfrm>
            <a:off x="337414" y="6438840"/>
            <a:ext cx="11516770" cy="419160"/>
            <a:chOff x="337414" y="6438840"/>
            <a:chExt cx="11516770" cy="4191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F8A024F-3E65-3B45-C544-89773AEE306E}"/>
                </a:ext>
              </a:extLst>
            </p:cNvPr>
            <p:cNvGrpSpPr/>
            <p:nvPr/>
          </p:nvGrpSpPr>
          <p:grpSpPr>
            <a:xfrm>
              <a:off x="337414" y="6438840"/>
              <a:ext cx="11516769" cy="419160"/>
              <a:chOff x="337414" y="6438840"/>
              <a:chExt cx="11516769" cy="41916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B1E406C-67ED-9857-BA1E-FCD0DB762C13}"/>
                  </a:ext>
                </a:extLst>
              </p:cNvPr>
              <p:cNvSpPr/>
              <p:nvPr/>
            </p:nvSpPr>
            <p:spPr>
              <a:xfrm>
                <a:off x="490858" y="6438840"/>
                <a:ext cx="11363325" cy="4571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6CD5FB-7E6A-1944-837D-E3DE41952638}"/>
                  </a:ext>
                </a:extLst>
              </p:cNvPr>
              <p:cNvSpPr txBox="1"/>
              <p:nvPr/>
            </p:nvSpPr>
            <p:spPr>
              <a:xfrm>
                <a:off x="337414" y="6457890"/>
                <a:ext cx="34445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solidFill>
                      <a:schemeClr val="accent2"/>
                    </a:solidFill>
                    <a:latin typeface="#9Slide03 HelvetIns" panose="02040603050506020204" pitchFamily="18" charset="0"/>
                  </a:rPr>
                  <a:t>GVHD: </a:t>
                </a:r>
                <a:r>
                  <a:rPr lang="en-US" sz="2000">
                    <a:solidFill>
                      <a:schemeClr val="accent1">
                        <a:lumMod val="75000"/>
                      </a:schemeClr>
                    </a:solidFill>
                    <a:latin typeface="#9Slide03 HelvetIns" panose="02040603050506020204" pitchFamily="18" charset="0"/>
                  </a:rPr>
                  <a:t>Thầy Quách Đình Hoàng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336F99C-6EF7-26F7-0DCA-0E6BBF22D1B7}"/>
                </a:ext>
              </a:extLst>
            </p:cNvPr>
            <p:cNvSpPr txBox="1"/>
            <p:nvPr/>
          </p:nvSpPr>
          <p:spPr>
            <a:xfrm>
              <a:off x="8603938" y="6457890"/>
              <a:ext cx="32502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>
                  <a:solidFill>
                    <a:schemeClr val="accent2"/>
                  </a:solidFill>
                  <a:latin typeface="#9Slide03 HelvetIns" panose="02040603050506020204" pitchFamily="18" charset="0"/>
                </a:rPr>
                <a:t>NHÓM 4</a:t>
              </a:r>
              <a:endParaRPr lang="en-US" sz="2000">
                <a:solidFill>
                  <a:schemeClr val="accent1">
                    <a:lumMod val="75000"/>
                  </a:schemeClr>
                </a:solidFill>
                <a:latin typeface="#9Slide03 HelvetIns" panose="02040603050506020204" pitchFamily="18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B5EF9CF-4E0A-E2CE-AAD5-4E33201EF269}"/>
              </a:ext>
            </a:extLst>
          </p:cNvPr>
          <p:cNvSpPr txBox="1"/>
          <p:nvPr/>
        </p:nvSpPr>
        <p:spPr>
          <a:xfrm>
            <a:off x="1773174" y="135446"/>
            <a:ext cx="8510509" cy="7493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5000">
                <a:solidFill>
                  <a:schemeClr val="accent2"/>
                </a:solidFill>
                <a:effectLst/>
                <a:latin typeface="#9Slide03 HelvetIns" panose="02040603050506020204" pitchFamily="18" charset="0"/>
              </a:rPr>
              <a:t>THIẾT KẾ VÀ THỰC THI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2391F6-D396-5D84-5F9D-915CA30AD105}"/>
              </a:ext>
            </a:extLst>
          </p:cNvPr>
          <p:cNvSpPr txBox="1"/>
          <p:nvPr/>
        </p:nvSpPr>
        <p:spPr>
          <a:xfrm>
            <a:off x="4476483" y="2117296"/>
            <a:ext cx="2641113" cy="40011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FFC000"/>
                </a:solidFill>
                <a:latin typeface="#9Slide03 HelvetIns" panose="02040603050506020204" pitchFamily="18" charset="0"/>
              </a:rPr>
              <a:t>Từ khóa: Electronics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7D9F54-E19E-3DDE-E778-545BCFF79826}"/>
              </a:ext>
            </a:extLst>
          </p:cNvPr>
          <p:cNvSpPr txBox="1"/>
          <p:nvPr/>
        </p:nvSpPr>
        <p:spPr>
          <a:xfrm>
            <a:off x="1702541" y="5471898"/>
            <a:ext cx="2641113" cy="400110"/>
          </a:xfrm>
          <a:prstGeom prst="rect">
            <a:avLst/>
          </a:prstGeom>
          <a:noFill/>
          <a:ln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FF0000"/>
                </a:solidFill>
                <a:latin typeface="#9Slide03 HelvetIns" panose="02040603050506020204" pitchFamily="18" charset="0"/>
              </a:rPr>
              <a:t>Before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4FC4E3-E98F-F2B3-E676-87373A4AE1F6}"/>
              </a:ext>
            </a:extLst>
          </p:cNvPr>
          <p:cNvSpPr txBox="1"/>
          <p:nvPr/>
        </p:nvSpPr>
        <p:spPr>
          <a:xfrm>
            <a:off x="7848348" y="5471898"/>
            <a:ext cx="2641113" cy="400110"/>
          </a:xfrm>
          <a:prstGeom prst="rect">
            <a:avLst/>
          </a:prstGeom>
          <a:noFill/>
          <a:ln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accent6"/>
                </a:solidFill>
                <a:latin typeface="#9Slide03 HelvetIns" panose="02040603050506020204" pitchFamily="18" charset="0"/>
              </a:rPr>
              <a:t>After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F2197C-445F-B6FC-2A6B-5D77527E3EB2}"/>
              </a:ext>
            </a:extLst>
          </p:cNvPr>
          <p:cNvSpPr txBox="1"/>
          <p:nvPr/>
        </p:nvSpPr>
        <p:spPr>
          <a:xfrm>
            <a:off x="2380449" y="1026760"/>
            <a:ext cx="26411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>
                <a:solidFill>
                  <a:schemeClr val="accent2"/>
                </a:solidFill>
                <a:latin typeface="#9Slide03 HelvetIns" panose="02040603050506020204" pitchFamily="18" charset="0"/>
              </a:rPr>
              <a:t>Tìm theo loại mặt hàng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C84899E-8113-DA91-BFDB-89B062F812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8634" r="1079" b="6112"/>
          <a:stretch/>
        </p:blipFill>
        <p:spPr>
          <a:xfrm>
            <a:off x="834122" y="2713425"/>
            <a:ext cx="4572632" cy="2472037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420A22-EF23-948F-6FAF-AAE50F087D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t="9000" r="1177" b="6553"/>
          <a:stretch/>
        </p:blipFill>
        <p:spPr>
          <a:xfrm>
            <a:off x="6151400" y="2713425"/>
            <a:ext cx="5206478" cy="2574734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B15317-5C02-EB6C-C248-736A649CE7A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082" b="58310"/>
          <a:stretch/>
        </p:blipFill>
        <p:spPr>
          <a:xfrm>
            <a:off x="937260" y="861286"/>
            <a:ext cx="1592549" cy="1656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45083D-3818-8FA7-1948-7E892E795A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139" y="1616266"/>
            <a:ext cx="1276528" cy="3162741"/>
          </a:xfrm>
          <a:prstGeom prst="rect">
            <a:avLst/>
          </a:prstGeom>
          <a:ln>
            <a:solidFill>
              <a:srgbClr val="FFC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2363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09588B8-EDC9-C825-0C56-A2D677E2A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8" y="135446"/>
            <a:ext cx="694681" cy="69468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F191221-8BC2-6C2E-F6CA-A5EE459B7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8658" y="120274"/>
            <a:ext cx="829824" cy="67964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FC666C8-B180-BBBF-8EAF-6736153EDB15}"/>
              </a:ext>
            </a:extLst>
          </p:cNvPr>
          <p:cNvGrpSpPr/>
          <p:nvPr/>
        </p:nvGrpSpPr>
        <p:grpSpPr>
          <a:xfrm>
            <a:off x="337414" y="6438840"/>
            <a:ext cx="11516770" cy="419160"/>
            <a:chOff x="337414" y="6438840"/>
            <a:chExt cx="11516770" cy="4191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F8A024F-3E65-3B45-C544-89773AEE306E}"/>
                </a:ext>
              </a:extLst>
            </p:cNvPr>
            <p:cNvGrpSpPr/>
            <p:nvPr/>
          </p:nvGrpSpPr>
          <p:grpSpPr>
            <a:xfrm>
              <a:off x="337414" y="6438840"/>
              <a:ext cx="11516769" cy="419160"/>
              <a:chOff x="337414" y="6438840"/>
              <a:chExt cx="11516769" cy="41916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B1E406C-67ED-9857-BA1E-FCD0DB762C13}"/>
                  </a:ext>
                </a:extLst>
              </p:cNvPr>
              <p:cNvSpPr/>
              <p:nvPr/>
            </p:nvSpPr>
            <p:spPr>
              <a:xfrm>
                <a:off x="490858" y="6438840"/>
                <a:ext cx="11363325" cy="4571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6CD5FB-7E6A-1944-837D-E3DE41952638}"/>
                  </a:ext>
                </a:extLst>
              </p:cNvPr>
              <p:cNvSpPr txBox="1"/>
              <p:nvPr/>
            </p:nvSpPr>
            <p:spPr>
              <a:xfrm>
                <a:off x="337414" y="6457890"/>
                <a:ext cx="34445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solidFill>
                      <a:schemeClr val="accent2"/>
                    </a:solidFill>
                    <a:latin typeface="#9Slide03 HelvetIns" panose="02040603050506020204" pitchFamily="18" charset="0"/>
                  </a:rPr>
                  <a:t>GVHD: </a:t>
                </a:r>
                <a:r>
                  <a:rPr lang="en-US" sz="2000">
                    <a:solidFill>
                      <a:schemeClr val="accent1">
                        <a:lumMod val="75000"/>
                      </a:schemeClr>
                    </a:solidFill>
                    <a:latin typeface="#9Slide03 HelvetIns" panose="02040603050506020204" pitchFamily="18" charset="0"/>
                  </a:rPr>
                  <a:t>Thầy Quách Đình Hoàng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336F99C-6EF7-26F7-0DCA-0E6BBF22D1B7}"/>
                </a:ext>
              </a:extLst>
            </p:cNvPr>
            <p:cNvSpPr txBox="1"/>
            <p:nvPr/>
          </p:nvSpPr>
          <p:spPr>
            <a:xfrm>
              <a:off x="8603938" y="6457890"/>
              <a:ext cx="32502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>
                  <a:solidFill>
                    <a:schemeClr val="accent2"/>
                  </a:solidFill>
                  <a:latin typeface="#9Slide03 HelvetIns" panose="02040603050506020204" pitchFamily="18" charset="0"/>
                </a:rPr>
                <a:t>NHÓM 4</a:t>
              </a:r>
              <a:endParaRPr lang="en-US" sz="2000">
                <a:solidFill>
                  <a:schemeClr val="accent1">
                    <a:lumMod val="75000"/>
                  </a:schemeClr>
                </a:solidFill>
                <a:latin typeface="#9Slide03 HelvetIns" panose="02040603050506020204" pitchFamily="18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B5EF9CF-4E0A-E2CE-AAD5-4E33201EF269}"/>
              </a:ext>
            </a:extLst>
          </p:cNvPr>
          <p:cNvSpPr txBox="1"/>
          <p:nvPr/>
        </p:nvSpPr>
        <p:spPr>
          <a:xfrm>
            <a:off x="1773174" y="135446"/>
            <a:ext cx="8510509" cy="7493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5000">
                <a:solidFill>
                  <a:schemeClr val="accent2"/>
                </a:solidFill>
                <a:effectLst/>
                <a:latin typeface="#9Slide03 HelvetIns" panose="02040603050506020204" pitchFamily="18" charset="0"/>
              </a:rPr>
              <a:t>THIẾT KẾ VÀ THỰC THI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2391F6-D396-5D84-5F9D-915CA30AD105}"/>
              </a:ext>
            </a:extLst>
          </p:cNvPr>
          <p:cNvSpPr txBox="1"/>
          <p:nvPr/>
        </p:nvSpPr>
        <p:spPr>
          <a:xfrm>
            <a:off x="4476483" y="2117296"/>
            <a:ext cx="2641113" cy="40011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FFC000"/>
                </a:solidFill>
                <a:latin typeface="#9Slide03 HelvetIns" panose="02040603050506020204" pitchFamily="18" charset="0"/>
              </a:rPr>
              <a:t>Checkbox: 10-20 USD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7D9F54-E19E-3DDE-E778-545BCFF79826}"/>
              </a:ext>
            </a:extLst>
          </p:cNvPr>
          <p:cNvSpPr txBox="1"/>
          <p:nvPr/>
        </p:nvSpPr>
        <p:spPr>
          <a:xfrm>
            <a:off x="1702541" y="5471898"/>
            <a:ext cx="2641113" cy="400110"/>
          </a:xfrm>
          <a:prstGeom prst="rect">
            <a:avLst/>
          </a:prstGeom>
          <a:noFill/>
          <a:ln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FF0000"/>
                </a:solidFill>
                <a:latin typeface="#9Slide03 HelvetIns" panose="02040603050506020204" pitchFamily="18" charset="0"/>
              </a:rPr>
              <a:t>Before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4FC4E3-E98F-F2B3-E676-87373A4AE1F6}"/>
              </a:ext>
            </a:extLst>
          </p:cNvPr>
          <p:cNvSpPr txBox="1"/>
          <p:nvPr/>
        </p:nvSpPr>
        <p:spPr>
          <a:xfrm>
            <a:off x="7848348" y="5471898"/>
            <a:ext cx="2641113" cy="400110"/>
          </a:xfrm>
          <a:prstGeom prst="rect">
            <a:avLst/>
          </a:prstGeom>
          <a:noFill/>
          <a:ln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accent6"/>
                </a:solidFill>
                <a:latin typeface="#9Slide03 HelvetIns" panose="02040603050506020204" pitchFamily="18" charset="0"/>
              </a:rPr>
              <a:t>After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084F7C-9830-8304-EC89-A4EEE563C8B8}"/>
              </a:ext>
            </a:extLst>
          </p:cNvPr>
          <p:cNvSpPr txBox="1"/>
          <p:nvPr/>
        </p:nvSpPr>
        <p:spPr>
          <a:xfrm>
            <a:off x="1474217" y="1058205"/>
            <a:ext cx="4072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accent2"/>
                </a:solidFill>
                <a:latin typeface="#9Slide03 HelvetIns" panose="02040603050506020204" pitchFamily="18" charset="0"/>
              </a:rPr>
              <a:t>Tìm kiếm theo giá cả</a:t>
            </a:r>
            <a:endParaRPr lang="vi-VN" sz="2000">
              <a:solidFill>
                <a:srgbClr val="002060"/>
              </a:solidFill>
              <a:latin typeface="#9Slide03 HelvetIns" panose="0204060305050602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BAAD17-800C-83E3-D0B6-CF73ADBBEA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09" r="80670" b="60247"/>
          <a:stretch/>
        </p:blipFill>
        <p:spPr>
          <a:xfrm>
            <a:off x="613069" y="985993"/>
            <a:ext cx="1650071" cy="996036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73232B-DB9A-F593-2E16-1FFA354259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t="9500" r="1177" b="6111"/>
          <a:stretch/>
        </p:blipFill>
        <p:spPr>
          <a:xfrm>
            <a:off x="6279888" y="2690792"/>
            <a:ext cx="5435415" cy="2686052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A905B02-FFBC-16BE-9C90-02B7F31B259A}"/>
              </a:ext>
            </a:extLst>
          </p:cNvPr>
          <p:cNvSpPr/>
          <p:nvPr/>
        </p:nvSpPr>
        <p:spPr>
          <a:xfrm>
            <a:off x="6353175" y="3629640"/>
            <a:ext cx="64294" cy="6367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8DB89D6-E887-D37F-6612-B243D1564E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2979" y="3400174"/>
            <a:ext cx="2832963" cy="1788308"/>
          </a:xfrm>
          <a:prstGeom prst="rect">
            <a:avLst/>
          </a:prstGeom>
          <a:ln w="38100" cap="sq">
            <a:solidFill>
              <a:srgbClr val="FFC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E127F53-9661-822B-58A0-A7B2379AB1C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8634" r="1079" b="6112"/>
          <a:stretch/>
        </p:blipFill>
        <p:spPr>
          <a:xfrm>
            <a:off x="809684" y="2822868"/>
            <a:ext cx="4313422" cy="2331904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0381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09588B8-EDC9-C825-0C56-A2D677E2A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8" y="135446"/>
            <a:ext cx="694681" cy="69468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F191221-8BC2-6C2E-F6CA-A5EE459B7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8658" y="120274"/>
            <a:ext cx="829824" cy="67964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FC666C8-B180-BBBF-8EAF-6736153EDB15}"/>
              </a:ext>
            </a:extLst>
          </p:cNvPr>
          <p:cNvGrpSpPr/>
          <p:nvPr/>
        </p:nvGrpSpPr>
        <p:grpSpPr>
          <a:xfrm>
            <a:off x="337414" y="6438840"/>
            <a:ext cx="11516770" cy="419160"/>
            <a:chOff x="337414" y="6438840"/>
            <a:chExt cx="11516770" cy="4191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F8A024F-3E65-3B45-C544-89773AEE306E}"/>
                </a:ext>
              </a:extLst>
            </p:cNvPr>
            <p:cNvGrpSpPr/>
            <p:nvPr/>
          </p:nvGrpSpPr>
          <p:grpSpPr>
            <a:xfrm>
              <a:off x="337414" y="6438840"/>
              <a:ext cx="11516769" cy="419160"/>
              <a:chOff x="337414" y="6438840"/>
              <a:chExt cx="11516769" cy="41916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B1E406C-67ED-9857-BA1E-FCD0DB762C13}"/>
                  </a:ext>
                </a:extLst>
              </p:cNvPr>
              <p:cNvSpPr/>
              <p:nvPr/>
            </p:nvSpPr>
            <p:spPr>
              <a:xfrm>
                <a:off x="490858" y="6438840"/>
                <a:ext cx="11363325" cy="4571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6CD5FB-7E6A-1944-837D-E3DE41952638}"/>
                  </a:ext>
                </a:extLst>
              </p:cNvPr>
              <p:cNvSpPr txBox="1"/>
              <p:nvPr/>
            </p:nvSpPr>
            <p:spPr>
              <a:xfrm>
                <a:off x="337414" y="6457890"/>
                <a:ext cx="34445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solidFill>
                      <a:schemeClr val="accent2"/>
                    </a:solidFill>
                    <a:latin typeface="#9Slide03 HelvetIns" panose="02040603050506020204" pitchFamily="18" charset="0"/>
                  </a:rPr>
                  <a:t>GVHD: </a:t>
                </a:r>
                <a:r>
                  <a:rPr lang="en-US" sz="2000">
                    <a:solidFill>
                      <a:schemeClr val="accent1">
                        <a:lumMod val="75000"/>
                      </a:schemeClr>
                    </a:solidFill>
                    <a:latin typeface="#9Slide03 HelvetIns" panose="02040603050506020204" pitchFamily="18" charset="0"/>
                  </a:rPr>
                  <a:t>Thầy Quách Đình Hoàng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336F99C-6EF7-26F7-0DCA-0E6BBF22D1B7}"/>
                </a:ext>
              </a:extLst>
            </p:cNvPr>
            <p:cNvSpPr txBox="1"/>
            <p:nvPr/>
          </p:nvSpPr>
          <p:spPr>
            <a:xfrm>
              <a:off x="8603938" y="6457890"/>
              <a:ext cx="32502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>
                  <a:solidFill>
                    <a:schemeClr val="accent2"/>
                  </a:solidFill>
                  <a:latin typeface="#9Slide03 HelvetIns" panose="02040603050506020204" pitchFamily="18" charset="0"/>
                </a:rPr>
                <a:t>NHÓM 4</a:t>
              </a:r>
              <a:endParaRPr lang="en-US" sz="2000">
                <a:solidFill>
                  <a:schemeClr val="accent1">
                    <a:lumMod val="75000"/>
                  </a:schemeClr>
                </a:solidFill>
                <a:latin typeface="#9Slide03 HelvetIns" panose="02040603050506020204" pitchFamily="18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B5EF9CF-4E0A-E2CE-AAD5-4E33201EF269}"/>
              </a:ext>
            </a:extLst>
          </p:cNvPr>
          <p:cNvSpPr txBox="1"/>
          <p:nvPr/>
        </p:nvSpPr>
        <p:spPr>
          <a:xfrm>
            <a:off x="1773174" y="135446"/>
            <a:ext cx="8510509" cy="7493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5000">
                <a:solidFill>
                  <a:schemeClr val="accent2"/>
                </a:solidFill>
                <a:effectLst/>
                <a:latin typeface="#9Slide03 HelvetIns" panose="02040603050506020204" pitchFamily="18" charset="0"/>
              </a:rPr>
              <a:t>THIẾT KẾ VÀ THỰC THI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2391F6-D396-5D84-5F9D-915CA30AD105}"/>
              </a:ext>
            </a:extLst>
          </p:cNvPr>
          <p:cNvSpPr txBox="1"/>
          <p:nvPr/>
        </p:nvSpPr>
        <p:spPr>
          <a:xfrm>
            <a:off x="4476483" y="2117296"/>
            <a:ext cx="2641113" cy="40011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FFC000"/>
                </a:solidFill>
                <a:latin typeface="#9Slide03 HelvetIns" panose="02040603050506020204" pitchFamily="18" charset="0"/>
              </a:rPr>
              <a:t>Checkbox: 5 sao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7D9F54-E19E-3DDE-E778-545BCFF79826}"/>
              </a:ext>
            </a:extLst>
          </p:cNvPr>
          <p:cNvSpPr txBox="1"/>
          <p:nvPr/>
        </p:nvSpPr>
        <p:spPr>
          <a:xfrm>
            <a:off x="1702541" y="5471898"/>
            <a:ext cx="2641113" cy="400110"/>
          </a:xfrm>
          <a:prstGeom prst="rect">
            <a:avLst/>
          </a:prstGeom>
          <a:noFill/>
          <a:ln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FF0000"/>
                </a:solidFill>
                <a:latin typeface="#9Slide03 HelvetIns" panose="02040603050506020204" pitchFamily="18" charset="0"/>
              </a:rPr>
              <a:t>Before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4FC4E3-E98F-F2B3-E676-87373A4AE1F6}"/>
              </a:ext>
            </a:extLst>
          </p:cNvPr>
          <p:cNvSpPr txBox="1"/>
          <p:nvPr/>
        </p:nvSpPr>
        <p:spPr>
          <a:xfrm>
            <a:off x="7848348" y="5471898"/>
            <a:ext cx="2641113" cy="400110"/>
          </a:xfrm>
          <a:prstGeom prst="rect">
            <a:avLst/>
          </a:prstGeom>
          <a:noFill/>
          <a:ln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accent6"/>
                </a:solidFill>
                <a:latin typeface="#9Slide03 HelvetIns" panose="02040603050506020204" pitchFamily="18" charset="0"/>
              </a:rPr>
              <a:t>After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084F7C-9830-8304-EC89-A4EEE563C8B8}"/>
              </a:ext>
            </a:extLst>
          </p:cNvPr>
          <p:cNvSpPr txBox="1"/>
          <p:nvPr/>
        </p:nvSpPr>
        <p:spPr>
          <a:xfrm>
            <a:off x="1474217" y="1058205"/>
            <a:ext cx="4072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accent2"/>
                </a:solidFill>
                <a:latin typeface="#9Slide03 HelvetIns" panose="02040603050506020204" pitchFamily="18" charset="0"/>
              </a:rPr>
              <a:t>Tìm kiếm đánh giá sao</a:t>
            </a:r>
            <a:endParaRPr lang="vi-VN" sz="2000">
              <a:solidFill>
                <a:srgbClr val="002060"/>
              </a:solidFill>
              <a:latin typeface="#9Slide03 HelvetIns" panose="0204060305050602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51A5F2-1476-589C-9F57-26BDE494A6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" t="39399" r="80670" b="32536"/>
          <a:stretch/>
        </p:blipFill>
        <p:spPr>
          <a:xfrm>
            <a:off x="747072" y="1040637"/>
            <a:ext cx="1454289" cy="994709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7EEB03-DA1F-A2FE-F4B3-397FDD3BEF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074" y="2690791"/>
            <a:ext cx="4681659" cy="2633433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5BA7C9E-DFC1-A550-B31B-71F660700D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6722" y="2336433"/>
            <a:ext cx="2705478" cy="1009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08D62B1-3596-38F3-7FE7-C6F71D8A12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3895" y="3775076"/>
            <a:ext cx="2131218" cy="8383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E93C30B-F5DD-59D7-CC36-8AF82EEF630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8634" r="1079" b="6112"/>
          <a:stretch/>
        </p:blipFill>
        <p:spPr>
          <a:xfrm>
            <a:off x="1204599" y="2874165"/>
            <a:ext cx="3889733" cy="2102851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5847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09588B8-EDC9-C825-0C56-A2D677E2A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8" y="135446"/>
            <a:ext cx="694681" cy="69468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F191221-8BC2-6C2E-F6CA-A5EE459B7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8658" y="120274"/>
            <a:ext cx="829824" cy="67964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FC666C8-B180-BBBF-8EAF-6736153EDB15}"/>
              </a:ext>
            </a:extLst>
          </p:cNvPr>
          <p:cNvGrpSpPr/>
          <p:nvPr/>
        </p:nvGrpSpPr>
        <p:grpSpPr>
          <a:xfrm>
            <a:off x="337414" y="6438840"/>
            <a:ext cx="11516770" cy="419160"/>
            <a:chOff x="337414" y="6438840"/>
            <a:chExt cx="11516770" cy="4191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F8A024F-3E65-3B45-C544-89773AEE306E}"/>
                </a:ext>
              </a:extLst>
            </p:cNvPr>
            <p:cNvGrpSpPr/>
            <p:nvPr/>
          </p:nvGrpSpPr>
          <p:grpSpPr>
            <a:xfrm>
              <a:off x="337414" y="6438840"/>
              <a:ext cx="11516769" cy="419160"/>
              <a:chOff x="337414" y="6438840"/>
              <a:chExt cx="11516769" cy="41916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B1E406C-67ED-9857-BA1E-FCD0DB762C13}"/>
                  </a:ext>
                </a:extLst>
              </p:cNvPr>
              <p:cNvSpPr/>
              <p:nvPr/>
            </p:nvSpPr>
            <p:spPr>
              <a:xfrm>
                <a:off x="490858" y="6438840"/>
                <a:ext cx="11363325" cy="4571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6CD5FB-7E6A-1944-837D-E3DE41952638}"/>
                  </a:ext>
                </a:extLst>
              </p:cNvPr>
              <p:cNvSpPr txBox="1"/>
              <p:nvPr/>
            </p:nvSpPr>
            <p:spPr>
              <a:xfrm>
                <a:off x="337414" y="6457890"/>
                <a:ext cx="34445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solidFill>
                      <a:schemeClr val="accent2"/>
                    </a:solidFill>
                    <a:latin typeface="#9Slide03 HelvetIns" panose="02040603050506020204" pitchFamily="18" charset="0"/>
                  </a:rPr>
                  <a:t>GVHD: </a:t>
                </a:r>
                <a:r>
                  <a:rPr lang="en-US" sz="2000">
                    <a:solidFill>
                      <a:schemeClr val="accent1">
                        <a:lumMod val="75000"/>
                      </a:schemeClr>
                    </a:solidFill>
                    <a:latin typeface="#9Slide03 HelvetIns" panose="02040603050506020204" pitchFamily="18" charset="0"/>
                  </a:rPr>
                  <a:t>Thầy Quách Đình Hoàng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336F99C-6EF7-26F7-0DCA-0E6BBF22D1B7}"/>
                </a:ext>
              </a:extLst>
            </p:cNvPr>
            <p:cNvSpPr txBox="1"/>
            <p:nvPr/>
          </p:nvSpPr>
          <p:spPr>
            <a:xfrm>
              <a:off x="8603938" y="6457890"/>
              <a:ext cx="32502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>
                  <a:solidFill>
                    <a:schemeClr val="accent2"/>
                  </a:solidFill>
                  <a:latin typeface="#9Slide03 HelvetIns" panose="02040603050506020204" pitchFamily="18" charset="0"/>
                </a:rPr>
                <a:t>NHÓM 4</a:t>
              </a:r>
              <a:endParaRPr lang="en-US" sz="2000">
                <a:solidFill>
                  <a:schemeClr val="accent1">
                    <a:lumMod val="75000"/>
                  </a:schemeClr>
                </a:solidFill>
                <a:latin typeface="#9Slide03 HelvetIns" panose="02040603050506020204" pitchFamily="18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B5EF9CF-4E0A-E2CE-AAD5-4E33201EF269}"/>
              </a:ext>
            </a:extLst>
          </p:cNvPr>
          <p:cNvSpPr txBox="1"/>
          <p:nvPr/>
        </p:nvSpPr>
        <p:spPr>
          <a:xfrm>
            <a:off x="1773174" y="135446"/>
            <a:ext cx="8510509" cy="7493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5000">
                <a:solidFill>
                  <a:schemeClr val="accent2"/>
                </a:solidFill>
                <a:effectLst/>
                <a:latin typeface="#9Slide03 HelvetIns" panose="02040603050506020204" pitchFamily="18" charset="0"/>
              </a:rPr>
              <a:t>THIẾT KẾ VÀ THỰC THI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2391F6-D396-5D84-5F9D-915CA30AD105}"/>
              </a:ext>
            </a:extLst>
          </p:cNvPr>
          <p:cNvSpPr txBox="1"/>
          <p:nvPr/>
        </p:nvSpPr>
        <p:spPr>
          <a:xfrm>
            <a:off x="4497816" y="1977813"/>
            <a:ext cx="2641113" cy="40011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FFC000"/>
                </a:solidFill>
                <a:latin typeface="#9Slide03 HelvetIns" panose="02040603050506020204" pitchFamily="18" charset="0"/>
              </a:rPr>
              <a:t>Giảm/Tăng dần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7D9F54-E19E-3DDE-E778-545BCFF79826}"/>
              </a:ext>
            </a:extLst>
          </p:cNvPr>
          <p:cNvSpPr txBox="1"/>
          <p:nvPr/>
        </p:nvSpPr>
        <p:spPr>
          <a:xfrm>
            <a:off x="1702541" y="5471898"/>
            <a:ext cx="2641113" cy="400110"/>
          </a:xfrm>
          <a:prstGeom prst="rect">
            <a:avLst/>
          </a:prstGeom>
          <a:noFill/>
          <a:ln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FF0000"/>
                </a:solidFill>
                <a:latin typeface="#9Slide03 HelvetIns" panose="02040603050506020204" pitchFamily="18" charset="0"/>
              </a:rPr>
              <a:t>GIẢM DẦN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4FC4E3-E98F-F2B3-E676-87373A4AE1F6}"/>
              </a:ext>
            </a:extLst>
          </p:cNvPr>
          <p:cNvSpPr txBox="1"/>
          <p:nvPr/>
        </p:nvSpPr>
        <p:spPr>
          <a:xfrm>
            <a:off x="7848348" y="5471898"/>
            <a:ext cx="2641113" cy="400110"/>
          </a:xfrm>
          <a:prstGeom prst="rect">
            <a:avLst/>
          </a:prstGeom>
          <a:noFill/>
          <a:ln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accent6"/>
                </a:solidFill>
                <a:latin typeface="#9Slide03 HelvetIns" panose="02040603050506020204" pitchFamily="18" charset="0"/>
              </a:rPr>
              <a:t>TĂNG DẦN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084F7C-9830-8304-EC89-A4EEE563C8B8}"/>
              </a:ext>
            </a:extLst>
          </p:cNvPr>
          <p:cNvSpPr txBox="1"/>
          <p:nvPr/>
        </p:nvSpPr>
        <p:spPr>
          <a:xfrm>
            <a:off x="1745544" y="1081452"/>
            <a:ext cx="4072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accent2"/>
                </a:solidFill>
                <a:latin typeface="#9Slide03 HelvetIns" panose="02040603050506020204" pitchFamily="18" charset="0"/>
              </a:rPr>
              <a:t>Sắp xếp sản phẩm theo giá</a:t>
            </a:r>
            <a:endParaRPr lang="vi-VN" sz="2000">
              <a:solidFill>
                <a:srgbClr val="002060"/>
              </a:solidFill>
              <a:latin typeface="#9Slide03 HelvetIns" panose="020406030505060202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62949B-B48F-6907-D45D-CE48AF347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82" y="2574556"/>
            <a:ext cx="5397046" cy="280204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E8AB70-B157-C256-B340-F9CADA401E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098" y="2565554"/>
            <a:ext cx="5499092" cy="2821448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6C8366E-7F84-6B81-9211-4943D8DAA4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382" y="1038906"/>
            <a:ext cx="1540909" cy="1186613"/>
          </a:xfrm>
          <a:prstGeom prst="rect">
            <a:avLst/>
          </a:prstGeom>
          <a:ln>
            <a:solidFill>
              <a:schemeClr val="accent4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6963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09588B8-EDC9-C825-0C56-A2D677E2A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8" y="135446"/>
            <a:ext cx="694681" cy="69468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F191221-8BC2-6C2E-F6CA-A5EE459B7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8658" y="120274"/>
            <a:ext cx="829824" cy="67964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FC666C8-B180-BBBF-8EAF-6736153EDB15}"/>
              </a:ext>
            </a:extLst>
          </p:cNvPr>
          <p:cNvGrpSpPr/>
          <p:nvPr/>
        </p:nvGrpSpPr>
        <p:grpSpPr>
          <a:xfrm>
            <a:off x="337414" y="6438840"/>
            <a:ext cx="11516770" cy="419160"/>
            <a:chOff x="337414" y="6438840"/>
            <a:chExt cx="11516770" cy="4191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F8A024F-3E65-3B45-C544-89773AEE306E}"/>
                </a:ext>
              </a:extLst>
            </p:cNvPr>
            <p:cNvGrpSpPr/>
            <p:nvPr/>
          </p:nvGrpSpPr>
          <p:grpSpPr>
            <a:xfrm>
              <a:off x="337414" y="6438840"/>
              <a:ext cx="11516769" cy="419160"/>
              <a:chOff x="337414" y="6438840"/>
              <a:chExt cx="11516769" cy="41916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B1E406C-67ED-9857-BA1E-FCD0DB762C13}"/>
                  </a:ext>
                </a:extLst>
              </p:cNvPr>
              <p:cNvSpPr/>
              <p:nvPr/>
            </p:nvSpPr>
            <p:spPr>
              <a:xfrm>
                <a:off x="490858" y="6438840"/>
                <a:ext cx="11363325" cy="4571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6CD5FB-7E6A-1944-837D-E3DE41952638}"/>
                  </a:ext>
                </a:extLst>
              </p:cNvPr>
              <p:cNvSpPr txBox="1"/>
              <p:nvPr/>
            </p:nvSpPr>
            <p:spPr>
              <a:xfrm>
                <a:off x="337414" y="6457890"/>
                <a:ext cx="34445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solidFill>
                      <a:schemeClr val="accent2"/>
                    </a:solidFill>
                    <a:latin typeface="#9Slide03 HelvetIns" panose="02040603050506020204" pitchFamily="18" charset="0"/>
                  </a:rPr>
                  <a:t>GVHD: </a:t>
                </a:r>
                <a:r>
                  <a:rPr lang="en-US" sz="2000">
                    <a:solidFill>
                      <a:schemeClr val="accent1">
                        <a:lumMod val="75000"/>
                      </a:schemeClr>
                    </a:solidFill>
                    <a:latin typeface="#9Slide03 HelvetIns" panose="02040603050506020204" pitchFamily="18" charset="0"/>
                  </a:rPr>
                  <a:t>Thầy Quách Đình Hoàng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336F99C-6EF7-26F7-0DCA-0E6BBF22D1B7}"/>
                </a:ext>
              </a:extLst>
            </p:cNvPr>
            <p:cNvSpPr txBox="1"/>
            <p:nvPr/>
          </p:nvSpPr>
          <p:spPr>
            <a:xfrm>
              <a:off x="8603938" y="6457890"/>
              <a:ext cx="32502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>
                  <a:solidFill>
                    <a:schemeClr val="accent2"/>
                  </a:solidFill>
                  <a:latin typeface="#9Slide03 HelvetIns" panose="02040603050506020204" pitchFamily="18" charset="0"/>
                </a:rPr>
                <a:t>NHÓM 4</a:t>
              </a:r>
              <a:endParaRPr lang="en-US" sz="2000">
                <a:solidFill>
                  <a:schemeClr val="accent1">
                    <a:lumMod val="75000"/>
                  </a:schemeClr>
                </a:solidFill>
                <a:latin typeface="#9Slide03 HelvetIns" panose="02040603050506020204" pitchFamily="18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B5EF9CF-4E0A-E2CE-AAD5-4E33201EF269}"/>
              </a:ext>
            </a:extLst>
          </p:cNvPr>
          <p:cNvSpPr txBox="1"/>
          <p:nvPr/>
        </p:nvSpPr>
        <p:spPr>
          <a:xfrm>
            <a:off x="1718552" y="2504847"/>
            <a:ext cx="8510509" cy="7493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7200">
                <a:solidFill>
                  <a:schemeClr val="accent2"/>
                </a:solidFill>
                <a:latin typeface="#9Slide03 HelvetIns" panose="02040603050506020204" pitchFamily="18" charset="0"/>
              </a:rPr>
              <a:t>DEMO ỨNG DỤNG</a:t>
            </a:r>
            <a:endParaRPr lang="en-US" sz="7200">
              <a:solidFill>
                <a:schemeClr val="accent2"/>
              </a:solidFill>
              <a:effectLst/>
              <a:latin typeface="#9Slide03 HelvetIns" panose="02040603050506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564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66E77A8-B95C-646F-3C7D-8ED0F51CDC21}"/>
              </a:ext>
            </a:extLst>
          </p:cNvPr>
          <p:cNvSpPr txBox="1"/>
          <p:nvPr/>
        </p:nvSpPr>
        <p:spPr>
          <a:xfrm>
            <a:off x="1773174" y="135446"/>
            <a:ext cx="8510509" cy="7493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5000">
                <a:solidFill>
                  <a:schemeClr val="accent2"/>
                </a:solidFill>
                <a:effectLst/>
                <a:latin typeface="#9Slide03 HelvetIns" panose="02040603050506020204" pitchFamily="18" charset="0"/>
              </a:rPr>
              <a:t>KẾT LUẬN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09588B8-EDC9-C825-0C56-A2D677E2A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8" y="135446"/>
            <a:ext cx="694681" cy="69468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F191221-8BC2-6C2E-F6CA-A5EE459B7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8658" y="120274"/>
            <a:ext cx="829824" cy="67964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FC666C8-B180-BBBF-8EAF-6736153EDB15}"/>
              </a:ext>
            </a:extLst>
          </p:cNvPr>
          <p:cNvGrpSpPr/>
          <p:nvPr/>
        </p:nvGrpSpPr>
        <p:grpSpPr>
          <a:xfrm>
            <a:off x="337414" y="6438840"/>
            <a:ext cx="11516770" cy="419160"/>
            <a:chOff x="337414" y="6438840"/>
            <a:chExt cx="11516770" cy="4191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F8A024F-3E65-3B45-C544-89773AEE306E}"/>
                </a:ext>
              </a:extLst>
            </p:cNvPr>
            <p:cNvGrpSpPr/>
            <p:nvPr/>
          </p:nvGrpSpPr>
          <p:grpSpPr>
            <a:xfrm>
              <a:off x="337414" y="6438840"/>
              <a:ext cx="11516769" cy="419160"/>
              <a:chOff x="337414" y="6438840"/>
              <a:chExt cx="11516769" cy="41916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B1E406C-67ED-9857-BA1E-FCD0DB762C13}"/>
                  </a:ext>
                </a:extLst>
              </p:cNvPr>
              <p:cNvSpPr/>
              <p:nvPr/>
            </p:nvSpPr>
            <p:spPr>
              <a:xfrm>
                <a:off x="490858" y="6438840"/>
                <a:ext cx="11363325" cy="4571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6CD5FB-7E6A-1944-837D-E3DE41952638}"/>
                  </a:ext>
                </a:extLst>
              </p:cNvPr>
              <p:cNvSpPr txBox="1"/>
              <p:nvPr/>
            </p:nvSpPr>
            <p:spPr>
              <a:xfrm>
                <a:off x="337414" y="6457890"/>
                <a:ext cx="34445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solidFill>
                      <a:schemeClr val="accent2"/>
                    </a:solidFill>
                    <a:latin typeface="#9Slide03 HelvetIns" panose="02040603050506020204" pitchFamily="18" charset="0"/>
                  </a:rPr>
                  <a:t>GVHD: </a:t>
                </a:r>
                <a:r>
                  <a:rPr lang="en-US" sz="2000">
                    <a:solidFill>
                      <a:schemeClr val="accent1">
                        <a:lumMod val="75000"/>
                      </a:schemeClr>
                    </a:solidFill>
                    <a:latin typeface="#9Slide03 HelvetIns" panose="02040603050506020204" pitchFamily="18" charset="0"/>
                  </a:rPr>
                  <a:t>Thầy Quách Đình Hoàng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336F99C-6EF7-26F7-0DCA-0E6BBF22D1B7}"/>
                </a:ext>
              </a:extLst>
            </p:cNvPr>
            <p:cNvSpPr txBox="1"/>
            <p:nvPr/>
          </p:nvSpPr>
          <p:spPr>
            <a:xfrm>
              <a:off x="8603938" y="6457890"/>
              <a:ext cx="32502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>
                  <a:solidFill>
                    <a:schemeClr val="accent2"/>
                  </a:solidFill>
                  <a:latin typeface="#9Slide03 HelvetIns" panose="02040603050506020204" pitchFamily="18" charset="0"/>
                </a:rPr>
                <a:t>NHÓM 4</a:t>
              </a:r>
              <a:endParaRPr lang="en-US" sz="2000">
                <a:solidFill>
                  <a:schemeClr val="accent1">
                    <a:lumMod val="75000"/>
                  </a:schemeClr>
                </a:solidFill>
                <a:latin typeface="#9Slide03 HelvetIns" panose="02040603050506020204" pitchFamily="18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82EFEFC-43C9-78B7-A891-9AC56E879FFE}"/>
              </a:ext>
            </a:extLst>
          </p:cNvPr>
          <p:cNvSpPr txBox="1"/>
          <p:nvPr/>
        </p:nvSpPr>
        <p:spPr>
          <a:xfrm>
            <a:off x="336500" y="4758217"/>
            <a:ext cx="3129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ED7D31"/>
                </a:solidFill>
                <a:latin typeface="#9Slide03 HelvetIns" panose="02040603050506020204" pitchFamily="18" charset="0"/>
              </a:rPr>
              <a:t>HƯỚNG PHÁT TRIỂN</a:t>
            </a:r>
            <a:endParaRPr lang="vi-VN" sz="2400">
              <a:solidFill>
                <a:srgbClr val="ED7D31"/>
              </a:solidFill>
              <a:latin typeface="#9Slide03 HelvetIns" panose="0204060305050602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013205-F063-BC8C-F5AC-C7E8BF469905}"/>
              </a:ext>
            </a:extLst>
          </p:cNvPr>
          <p:cNvSpPr txBox="1"/>
          <p:nvPr/>
        </p:nvSpPr>
        <p:spPr>
          <a:xfrm>
            <a:off x="337414" y="3235527"/>
            <a:ext cx="1723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C00000"/>
                </a:solidFill>
                <a:latin typeface="#9Slide03 HelvetIns" panose="02040603050506020204" pitchFamily="18" charset="0"/>
              </a:rPr>
              <a:t>HẠN CHẾ</a:t>
            </a:r>
            <a:endParaRPr lang="vi-VN" sz="2400">
              <a:solidFill>
                <a:srgbClr val="C00000"/>
              </a:solidFill>
              <a:latin typeface="#9Slide03 HelvetIns" panose="0204060305050602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CF5D18-686B-B238-2612-396EB487C285}"/>
              </a:ext>
            </a:extLst>
          </p:cNvPr>
          <p:cNvSpPr txBox="1"/>
          <p:nvPr/>
        </p:nvSpPr>
        <p:spPr>
          <a:xfrm>
            <a:off x="336500" y="993641"/>
            <a:ext cx="2523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6"/>
                </a:solidFill>
                <a:latin typeface="#9Slide03 HelvetIns" panose="02040603050506020204" pitchFamily="18" charset="0"/>
              </a:rPr>
              <a:t>MẶT LÀM ĐƯỢC</a:t>
            </a:r>
            <a:endParaRPr lang="vi-VN" sz="2400">
              <a:solidFill>
                <a:schemeClr val="accent6"/>
              </a:solidFill>
              <a:latin typeface="#9Slide03 HelvetIns" panose="0204060305050602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E4A58D-93A6-0805-0621-DAFBCAC1242D}"/>
              </a:ext>
            </a:extLst>
          </p:cNvPr>
          <p:cNvSpPr txBox="1"/>
          <p:nvPr/>
        </p:nvSpPr>
        <p:spPr>
          <a:xfrm>
            <a:off x="336500" y="1444553"/>
            <a:ext cx="75209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Hiểu và phân tích được quy trình xây dựng Search 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Áp dụng được kiến thức, kỹ thuật đã học từ môn học IR vào đề tài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Sử dụng kỹ thuật Web Scraping để thu thập, lưu trữ và xử lý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chỉ mục, tính năng search được bằng ElasticSearch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được giao diện công cụ tìm kiếm cơ bản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Tìm kiếm được theo sản phẩm, mặt hàng, mức đánh giá và giá cả sản phẩm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3A81B1-5A03-7187-A0D2-5E942AD352B2}"/>
              </a:ext>
            </a:extLst>
          </p:cNvPr>
          <p:cNvSpPr txBox="1"/>
          <p:nvPr/>
        </p:nvSpPr>
        <p:spPr>
          <a:xfrm>
            <a:off x="336499" y="3754843"/>
            <a:ext cx="7520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công cụ tìm kiếm còn đơn sơ, chưa thân thiện với người dùng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Còn thiếu sót các tính năng tìm kiếm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Chưa tạo bộ lọc sắp xếp tăng dần, giảm dần để thuận tiện tra cứu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903E4B-4B5F-8B29-8CCD-12E18E480ED8}"/>
              </a:ext>
            </a:extLst>
          </p:cNvPr>
          <p:cNvSpPr txBox="1"/>
          <p:nvPr/>
        </p:nvSpPr>
        <p:spPr>
          <a:xfrm>
            <a:off x="336499" y="5200265"/>
            <a:ext cx="7520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giao diện tìm kiếm trực quan và tang trải nghiệm người dung hơn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Thêm các tính năng tìm kiếm theo vùng, sản phẩm giảm giá, màu sắc,…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Thêm bộ lọc sắp xếp sản phẩm theo chữ cái, giá cả, hạn giảm giá,…</a:t>
            </a:r>
          </a:p>
        </p:txBody>
      </p:sp>
    </p:spTree>
    <p:extLst>
      <p:ext uri="{BB962C8B-B14F-4D97-AF65-F5344CB8AC3E}">
        <p14:creationId xmlns:p14="http://schemas.microsoft.com/office/powerpoint/2010/main" val="3520635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66E77A8-B95C-646F-3C7D-8ED0F51CDC21}"/>
              </a:ext>
            </a:extLst>
          </p:cNvPr>
          <p:cNvSpPr txBox="1"/>
          <p:nvPr/>
        </p:nvSpPr>
        <p:spPr>
          <a:xfrm>
            <a:off x="2333337" y="204647"/>
            <a:ext cx="7678366" cy="7493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5000">
                <a:solidFill>
                  <a:schemeClr val="accent2"/>
                </a:solidFill>
                <a:latin typeface="#9Slide03 HelvetIns" panose="02040603050506020204" pitchFamily="18" charset="0"/>
              </a:rPr>
              <a:t>THÔNG TIN VỀ PROJECT</a:t>
            </a:r>
            <a:endParaRPr lang="en-US" sz="5000">
              <a:solidFill>
                <a:schemeClr val="accent2"/>
              </a:solidFill>
              <a:effectLst/>
              <a:latin typeface="#9Slide03 HelvetIns" panose="02040603050506020204" pitchFamily="18" charset="0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09588B8-EDC9-C825-0C56-A2D677E2A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8" y="135446"/>
            <a:ext cx="694681" cy="69468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F191221-8BC2-6C2E-F6CA-A5EE459B7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8658" y="120274"/>
            <a:ext cx="829824" cy="679649"/>
          </a:xfrm>
          <a:prstGeom prst="rect">
            <a:avLst/>
          </a:prstGeom>
        </p:spPr>
      </p:pic>
      <p:pic>
        <p:nvPicPr>
          <p:cNvPr id="8" name="Picture 7" descr="A picture containing text, screenshot, software, computer icon&#10;&#10;Description automatically generated">
            <a:extLst>
              <a:ext uri="{FF2B5EF4-FFF2-40B4-BE49-F238E27FC236}">
                <a16:creationId xmlns:a16="http://schemas.microsoft.com/office/drawing/2014/main" id="{0AA1F3F6-ABA2-B697-7B5E-5780B184C2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307" y="1193699"/>
            <a:ext cx="4780262" cy="47802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C22984-E0C8-268A-DF72-5D7E0494103B}"/>
              </a:ext>
            </a:extLst>
          </p:cNvPr>
          <p:cNvSpPr txBox="1"/>
          <p:nvPr/>
        </p:nvSpPr>
        <p:spPr>
          <a:xfrm>
            <a:off x="7885036" y="5988303"/>
            <a:ext cx="3111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/>
              <a:t>source: financesonline.com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DA431A8-5422-5E13-E3CA-63AB87E4A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414" y="3198027"/>
            <a:ext cx="6157171" cy="27759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3E0C2F6-458C-09B5-76B1-0833B538B098}"/>
              </a:ext>
            </a:extLst>
          </p:cNvPr>
          <p:cNvSpPr txBox="1"/>
          <p:nvPr/>
        </p:nvSpPr>
        <p:spPr>
          <a:xfrm>
            <a:off x="1860394" y="5988303"/>
            <a:ext cx="3111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/>
              <a:t>Website Amazon.com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6F20B2-0765-43B2-1F41-518A9E861356}"/>
              </a:ext>
            </a:extLst>
          </p:cNvPr>
          <p:cNvSpPr txBox="1"/>
          <p:nvPr/>
        </p:nvSpPr>
        <p:spPr>
          <a:xfrm>
            <a:off x="337414" y="1368351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sz="1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Đề tài của nhóm là áp dụng kiến thức đã học, thực hành về information retrieval để xây dựng một </a:t>
            </a:r>
            <a:r>
              <a:rPr lang="en-US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Web </a:t>
            </a:r>
            <a:r>
              <a:rPr lang="vi-VN" sz="1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Search Engine </a:t>
            </a:r>
            <a:r>
              <a:rPr lang="en-US" sz="1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</a:t>
            </a:r>
            <a:r>
              <a:rPr lang="vi-VN" sz="1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rên tập dữ liệu sản phẩm thu thập được trên </a:t>
            </a:r>
            <a:r>
              <a:rPr lang="vi-VN" sz="1800" b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Sàn thương mại điện tử Amazon</a:t>
            </a:r>
            <a:r>
              <a:rPr lang="vi-VN" sz="1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(website – </a:t>
            </a:r>
            <a:r>
              <a:rPr lang="vi-VN" sz="1800" u="sng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7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amazon.com</a:t>
            </a:r>
            <a:r>
              <a:rPr lang="vi-VN" sz="1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với kỹ thuật web scraping</a:t>
            </a:r>
            <a:r>
              <a:rPr lang="en-US" sz="1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và ứng dụng elastic search.</a:t>
            </a:r>
            <a:endParaRPr lang="en-US">
              <a:solidFill>
                <a:srgbClr val="002060"/>
              </a:solidFill>
              <a:latin typeface="#9Slide03 SVN-Oscine Bold" panose="020B080604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41FF791-6724-4193-5DC1-83E2318C2FC4}"/>
              </a:ext>
            </a:extLst>
          </p:cNvPr>
          <p:cNvGrpSpPr/>
          <p:nvPr/>
        </p:nvGrpSpPr>
        <p:grpSpPr>
          <a:xfrm>
            <a:off x="337414" y="6438840"/>
            <a:ext cx="11516770" cy="419160"/>
            <a:chOff x="337414" y="6438840"/>
            <a:chExt cx="11516770" cy="41916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1B445CD-F0CF-790B-4925-E704705B293D}"/>
                </a:ext>
              </a:extLst>
            </p:cNvPr>
            <p:cNvGrpSpPr/>
            <p:nvPr/>
          </p:nvGrpSpPr>
          <p:grpSpPr>
            <a:xfrm>
              <a:off x="337414" y="6438840"/>
              <a:ext cx="11516769" cy="419160"/>
              <a:chOff x="337414" y="6438840"/>
              <a:chExt cx="11516769" cy="41916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504D859-88BB-EB9A-A494-F9F2A300DB07}"/>
                  </a:ext>
                </a:extLst>
              </p:cNvPr>
              <p:cNvSpPr/>
              <p:nvPr/>
            </p:nvSpPr>
            <p:spPr>
              <a:xfrm>
                <a:off x="490858" y="6438840"/>
                <a:ext cx="11363325" cy="4571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095D19-182A-C61B-7707-EE28BB659264}"/>
                  </a:ext>
                </a:extLst>
              </p:cNvPr>
              <p:cNvSpPr txBox="1"/>
              <p:nvPr/>
            </p:nvSpPr>
            <p:spPr>
              <a:xfrm>
                <a:off x="337414" y="6457890"/>
                <a:ext cx="34445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solidFill>
                      <a:schemeClr val="accent2"/>
                    </a:solidFill>
                    <a:latin typeface="#9Slide03 HelvetIns" panose="02040603050506020204" pitchFamily="18" charset="0"/>
                  </a:rPr>
                  <a:t>GVHD: </a:t>
                </a:r>
                <a:r>
                  <a:rPr lang="en-US" sz="2000">
                    <a:solidFill>
                      <a:schemeClr val="accent1">
                        <a:lumMod val="75000"/>
                      </a:schemeClr>
                    </a:solidFill>
                    <a:latin typeface="#9Slide03 HelvetIns" panose="02040603050506020204" pitchFamily="18" charset="0"/>
                  </a:rPr>
                  <a:t>Thầy Quách Đình Hoàng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88116CA-B831-8CF1-E2F9-931392056DBD}"/>
                </a:ext>
              </a:extLst>
            </p:cNvPr>
            <p:cNvSpPr txBox="1"/>
            <p:nvPr/>
          </p:nvSpPr>
          <p:spPr>
            <a:xfrm>
              <a:off x="8603938" y="6457890"/>
              <a:ext cx="32502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>
                  <a:solidFill>
                    <a:schemeClr val="accent2"/>
                  </a:solidFill>
                  <a:latin typeface="#9Slide03 HelvetIns" panose="02040603050506020204" pitchFamily="18" charset="0"/>
                </a:rPr>
                <a:t>NHÓM 4</a:t>
              </a:r>
              <a:endParaRPr lang="en-US" sz="2000">
                <a:solidFill>
                  <a:schemeClr val="accent1">
                    <a:lumMod val="75000"/>
                  </a:schemeClr>
                </a:solidFill>
                <a:latin typeface="#9Slide03 HelvetIns" panose="02040603050506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9365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66E77A8-B95C-646F-3C7D-8ED0F51CDC21}"/>
              </a:ext>
            </a:extLst>
          </p:cNvPr>
          <p:cNvSpPr txBox="1"/>
          <p:nvPr/>
        </p:nvSpPr>
        <p:spPr>
          <a:xfrm>
            <a:off x="1840745" y="1925589"/>
            <a:ext cx="8510509" cy="7493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6000">
                <a:solidFill>
                  <a:schemeClr val="accent2"/>
                </a:solidFill>
                <a:effectLst/>
                <a:latin typeface="#9Slide03 HelvetIns" panose="02040603050506020204" pitchFamily="18" charset="0"/>
              </a:rPr>
              <a:t>XIN CHÂN THÀNH CẢM ƠN </a:t>
            </a:r>
          </a:p>
          <a:p>
            <a:pPr marR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6000">
                <a:solidFill>
                  <a:schemeClr val="accent2"/>
                </a:solidFill>
                <a:latin typeface="#9Slide03 HelvetIns" panose="02040603050506020204" pitchFamily="18" charset="0"/>
              </a:rPr>
              <a:t>THẦY VÀ CÁC BẠN</a:t>
            </a:r>
          </a:p>
          <a:p>
            <a:pPr marR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6000">
                <a:solidFill>
                  <a:schemeClr val="accent2"/>
                </a:solidFill>
                <a:latin typeface="#9Slide03 HelvetIns" panose="02040603050506020204" pitchFamily="18" charset="0"/>
              </a:rPr>
              <a:t>ĐÃ LẮNG NGHE</a:t>
            </a:r>
            <a:endParaRPr lang="en-US" sz="6000">
              <a:solidFill>
                <a:schemeClr val="accent2"/>
              </a:solidFill>
              <a:effectLst/>
              <a:latin typeface="#9Slide03 HelvetIns" panose="02040603050506020204" pitchFamily="18" charset="0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09588B8-EDC9-C825-0C56-A2D677E2A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8" y="135446"/>
            <a:ext cx="694681" cy="69468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F191221-8BC2-6C2E-F6CA-A5EE459B7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8658" y="120274"/>
            <a:ext cx="829824" cy="67964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FC666C8-B180-BBBF-8EAF-6736153EDB15}"/>
              </a:ext>
            </a:extLst>
          </p:cNvPr>
          <p:cNvGrpSpPr/>
          <p:nvPr/>
        </p:nvGrpSpPr>
        <p:grpSpPr>
          <a:xfrm>
            <a:off x="337414" y="6438840"/>
            <a:ext cx="11516770" cy="419160"/>
            <a:chOff x="337414" y="6438840"/>
            <a:chExt cx="11516770" cy="4191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F8A024F-3E65-3B45-C544-89773AEE306E}"/>
                </a:ext>
              </a:extLst>
            </p:cNvPr>
            <p:cNvGrpSpPr/>
            <p:nvPr/>
          </p:nvGrpSpPr>
          <p:grpSpPr>
            <a:xfrm>
              <a:off x="337414" y="6438840"/>
              <a:ext cx="11516769" cy="419160"/>
              <a:chOff x="337414" y="6438840"/>
              <a:chExt cx="11516769" cy="41916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B1E406C-67ED-9857-BA1E-FCD0DB762C13}"/>
                  </a:ext>
                </a:extLst>
              </p:cNvPr>
              <p:cNvSpPr/>
              <p:nvPr/>
            </p:nvSpPr>
            <p:spPr>
              <a:xfrm>
                <a:off x="490858" y="6438840"/>
                <a:ext cx="11363325" cy="4571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6CD5FB-7E6A-1944-837D-E3DE41952638}"/>
                  </a:ext>
                </a:extLst>
              </p:cNvPr>
              <p:cNvSpPr txBox="1"/>
              <p:nvPr/>
            </p:nvSpPr>
            <p:spPr>
              <a:xfrm>
                <a:off x="337414" y="6457890"/>
                <a:ext cx="34445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solidFill>
                      <a:schemeClr val="accent2"/>
                    </a:solidFill>
                    <a:latin typeface="#9Slide03 HelvetIns" panose="02040603050506020204" pitchFamily="18" charset="0"/>
                  </a:rPr>
                  <a:t>GVHD: </a:t>
                </a:r>
                <a:r>
                  <a:rPr lang="en-US" sz="2000">
                    <a:solidFill>
                      <a:schemeClr val="accent1">
                        <a:lumMod val="75000"/>
                      </a:schemeClr>
                    </a:solidFill>
                    <a:latin typeface="#9Slide03 HelvetIns" panose="02040603050506020204" pitchFamily="18" charset="0"/>
                  </a:rPr>
                  <a:t>Thầy Quách Đình Hoàng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336F99C-6EF7-26F7-0DCA-0E6BBF22D1B7}"/>
                </a:ext>
              </a:extLst>
            </p:cNvPr>
            <p:cNvSpPr txBox="1"/>
            <p:nvPr/>
          </p:nvSpPr>
          <p:spPr>
            <a:xfrm>
              <a:off x="8603938" y="6457890"/>
              <a:ext cx="32502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>
                  <a:solidFill>
                    <a:schemeClr val="accent2"/>
                  </a:solidFill>
                  <a:latin typeface="#9Slide03 HelvetIns" panose="02040603050506020204" pitchFamily="18" charset="0"/>
                </a:rPr>
                <a:t>NHÓM 4</a:t>
              </a:r>
              <a:endParaRPr lang="en-US" sz="2000">
                <a:solidFill>
                  <a:schemeClr val="accent1">
                    <a:lumMod val="75000"/>
                  </a:schemeClr>
                </a:solidFill>
                <a:latin typeface="#9Slide03 HelvetIns" panose="02040603050506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5846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6E77A8-B95C-646F-3C7D-8ED0F51CDC21}"/>
              </a:ext>
            </a:extLst>
          </p:cNvPr>
          <p:cNvSpPr txBox="1"/>
          <p:nvPr/>
        </p:nvSpPr>
        <p:spPr>
          <a:xfrm>
            <a:off x="2333337" y="204647"/>
            <a:ext cx="7678366" cy="7493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5000">
                <a:solidFill>
                  <a:schemeClr val="accent2"/>
                </a:solidFill>
                <a:effectLst/>
                <a:latin typeface="#9Slide03 HelvetIns" panose="02040603050506020204" pitchFamily="18" charset="0"/>
              </a:rPr>
              <a:t>PEER ASSETMENT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09588B8-EDC9-C825-0C56-A2D677E2A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8" y="135446"/>
            <a:ext cx="694681" cy="69468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F191221-8BC2-6C2E-F6CA-A5EE459B7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8658" y="120274"/>
            <a:ext cx="829824" cy="679649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7EAF897-0663-97A5-4B44-A5D1B4F2E1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698748"/>
              </p:ext>
            </p:extLst>
          </p:nvPr>
        </p:nvGraphicFramePr>
        <p:xfrm>
          <a:off x="1281278" y="1158667"/>
          <a:ext cx="8930516" cy="4633406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2055063">
                  <a:extLst>
                    <a:ext uri="{9D8B030D-6E8A-4147-A177-3AD203B41FA5}">
                      <a16:colId xmlns:a16="http://schemas.microsoft.com/office/drawing/2014/main" val="4054153343"/>
                    </a:ext>
                  </a:extLst>
                </a:gridCol>
                <a:gridCol w="4681993">
                  <a:extLst>
                    <a:ext uri="{9D8B030D-6E8A-4147-A177-3AD203B41FA5}">
                      <a16:colId xmlns:a16="http://schemas.microsoft.com/office/drawing/2014/main" val="2530038522"/>
                    </a:ext>
                  </a:extLst>
                </a:gridCol>
                <a:gridCol w="2193460">
                  <a:extLst>
                    <a:ext uri="{9D8B030D-6E8A-4147-A177-3AD203B41FA5}">
                      <a16:colId xmlns:a16="http://schemas.microsoft.com/office/drawing/2014/main" val="3137204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  <a:tab pos="1258570" algn="l"/>
                        </a:tabLst>
                      </a:pPr>
                      <a:r>
                        <a:rPr lang="vi-VN" sz="1600" kern="100">
                          <a:effectLst/>
                          <a:latin typeface="+mj-lt"/>
                        </a:rPr>
                        <a:t>Tuần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  <a:tab pos="842010" algn="l"/>
                        </a:tabLst>
                      </a:pPr>
                      <a:r>
                        <a:rPr lang="vi-VN" sz="1600" kern="100">
                          <a:effectLst/>
                          <a:latin typeface="+mj-lt"/>
                        </a:rPr>
                        <a:t>Nhiệm vụ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vi-VN" sz="1600" kern="100">
                          <a:effectLst/>
                          <a:latin typeface="+mj-lt"/>
                        </a:rPr>
                        <a:t>Đánh giá theo tuần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78210895"/>
                  </a:ext>
                </a:extLst>
              </a:tr>
              <a:tr h="2222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vi-VN" sz="1600" kern="100">
                          <a:effectLst/>
                          <a:latin typeface="+mj-lt"/>
                        </a:rPr>
                        <a:t>01</a:t>
                      </a:r>
                      <a:endParaRPr lang="en-US" sz="1600" kern="100">
                        <a:effectLst/>
                        <a:latin typeface="+mj-lt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vi-VN" sz="1600" kern="100">
                          <a:effectLst/>
                          <a:latin typeface="+mj-lt"/>
                        </a:rPr>
                        <a:t> (02/5 – 09/5/2023)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vi-VN" sz="1600" kern="100">
                          <a:effectLst/>
                          <a:latin typeface="+mj-lt"/>
                        </a:rPr>
                        <a:t>- Thu thập dữ liệu từ web bằng các thư viện, thuật toán. (Luân, Thạch)</a:t>
                      </a:r>
                      <a:endParaRPr lang="en-US" sz="1600" kern="100">
                        <a:effectLst/>
                        <a:latin typeface="+mj-lt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vi-VN" sz="1600" kern="100">
                          <a:effectLst/>
                          <a:latin typeface="+mj-lt"/>
                        </a:rPr>
                        <a:t>- Chuẩn bị thư mục data, thư mục image </a:t>
                      </a:r>
                      <a:endParaRPr lang="en-US" sz="1600" kern="100">
                        <a:effectLst/>
                        <a:latin typeface="+mj-lt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vi-VN" sz="1600" kern="100">
                          <a:effectLst/>
                          <a:latin typeface="+mj-lt"/>
                        </a:rPr>
                        <a:t>(Q. Phong)</a:t>
                      </a:r>
                      <a:endParaRPr lang="en-US" sz="1600" kern="100">
                        <a:effectLst/>
                        <a:latin typeface="+mj-lt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vi-VN" sz="1600" kern="100">
                          <a:effectLst/>
                          <a:latin typeface="+mj-lt"/>
                        </a:rPr>
                        <a:t>- Đặc tả ứng dụng, tính năng của Web Search (T. Phong)</a:t>
                      </a:r>
                      <a:endParaRPr lang="en-US" sz="1600" kern="100">
                        <a:effectLst/>
                        <a:latin typeface="+mj-lt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en-US" sz="1600" kern="1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Viết Milestone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77900" algn="l"/>
                        </a:tabLst>
                      </a:pPr>
                      <a:r>
                        <a:rPr lang="vi-VN" sz="1600" kern="100">
                          <a:effectLst/>
                          <a:latin typeface="+mj-lt"/>
                        </a:rPr>
                        <a:t> </a:t>
                      </a:r>
                      <a:r>
                        <a:rPr lang="en-US" sz="1600" kern="100">
                          <a:effectLst/>
                          <a:latin typeface="+mj-lt"/>
                        </a:rPr>
                        <a:t>Hoàn thành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279594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vi-VN" sz="1600" kern="100">
                          <a:effectLst/>
                          <a:latin typeface="+mj-lt"/>
                        </a:rPr>
                        <a:t>02</a:t>
                      </a:r>
                      <a:endParaRPr lang="en-US" sz="1600" kern="100">
                        <a:effectLst/>
                        <a:latin typeface="+mj-lt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vi-VN" sz="1600" kern="100">
                          <a:effectLst/>
                          <a:latin typeface="+mj-lt"/>
                        </a:rPr>
                        <a:t> (09/5 – 16/5/2023)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vi-VN" sz="1600" b="0" kern="100">
                          <a:effectLst/>
                          <a:latin typeface="+mj-lt"/>
                        </a:rPr>
                        <a:t>- Chọn từ khóa, tạo chỉ mụ</a:t>
                      </a:r>
                      <a:r>
                        <a:rPr lang="en-US" sz="1600" b="0" kern="100">
                          <a:effectLst/>
                          <a:latin typeface="+mj-lt"/>
                        </a:rPr>
                        <a:t>c, query</a:t>
                      </a:r>
                      <a:r>
                        <a:rPr lang="vi-VN" sz="1600" b="0" kern="100">
                          <a:effectLst/>
                          <a:latin typeface="+mj-lt"/>
                        </a:rPr>
                        <a:t> (Q. Phong, Thạch)</a:t>
                      </a:r>
                      <a:endParaRPr lang="en-US" sz="1600" b="0" kern="100">
                        <a:effectLst/>
                        <a:latin typeface="+mj-lt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vi-VN" sz="1600" kern="100">
                          <a:effectLst/>
                          <a:latin typeface="+mj-lt"/>
                        </a:rPr>
                        <a:t>- Thiết kế giao diện Web Search Engine</a:t>
                      </a:r>
                      <a:endParaRPr lang="en-US" sz="1600" kern="100">
                        <a:effectLst/>
                        <a:latin typeface="+mj-lt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vi-VN" sz="1600" kern="100">
                          <a:effectLst/>
                          <a:latin typeface="+mj-lt"/>
                        </a:rPr>
                        <a:t> (T. Phong, Luân)</a:t>
                      </a:r>
                      <a:endParaRPr lang="en-US" sz="1600" kern="100">
                        <a:effectLst/>
                        <a:latin typeface="+mj-lt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vi-VN" sz="1600" kern="100">
                          <a:effectLst/>
                          <a:latin typeface="+mj-lt"/>
                        </a:rPr>
                        <a:t>- Viết báo cáo Report (Luân)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Hoàn thành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210580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vi-VN" sz="1600" kern="100">
                          <a:effectLst/>
                          <a:latin typeface="+mj-lt"/>
                        </a:rPr>
                        <a:t>03</a:t>
                      </a:r>
                      <a:endParaRPr lang="en-US" sz="1600" kern="100">
                        <a:effectLst/>
                        <a:latin typeface="+mj-lt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vi-VN" sz="1600" kern="100">
                          <a:effectLst/>
                          <a:latin typeface="+mj-lt"/>
                        </a:rPr>
                        <a:t> (16/5 – 23/5/2023)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vi-VN" sz="1600" kern="100">
                          <a:effectLst/>
                          <a:latin typeface="+mj-lt"/>
                        </a:rPr>
                        <a:t>- Thiết kế Web Search Engine (Phong, Luân)</a:t>
                      </a:r>
                      <a:endParaRPr lang="en-US" sz="1600" kern="100">
                        <a:effectLst/>
                        <a:latin typeface="+mj-lt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vi-VN" sz="1600" kern="100">
                          <a:effectLst/>
                          <a:latin typeface="+mj-lt"/>
                        </a:rPr>
                        <a:t>- Kiểm thử (Cả nhóm)</a:t>
                      </a:r>
                      <a:endParaRPr lang="en-US" sz="1600" kern="100">
                        <a:effectLst/>
                        <a:latin typeface="+mj-lt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vi-VN" sz="1600" kern="100">
                          <a:effectLst/>
                          <a:latin typeface="+mj-lt"/>
                        </a:rPr>
                        <a:t>- Viết báo cáo Report (Luân)</a:t>
                      </a:r>
                      <a:endParaRPr lang="en-US" sz="1600" kern="100">
                        <a:effectLst/>
                        <a:latin typeface="+mj-lt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vi-VN" sz="1600" kern="100">
                          <a:effectLst/>
                          <a:latin typeface="+mj-lt"/>
                        </a:rPr>
                        <a:t>- Làm presentation (Q. Phong, Thạch)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Hoàn thành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416266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vi-VN" sz="1600" kern="100">
                          <a:effectLst/>
                          <a:latin typeface="+mj-lt"/>
                        </a:rPr>
                        <a:t>04</a:t>
                      </a:r>
                      <a:endParaRPr lang="en-US" sz="1600" kern="100">
                        <a:effectLst/>
                        <a:latin typeface="+mj-lt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vi-VN" sz="1600" kern="100">
                          <a:effectLst/>
                          <a:latin typeface="+mj-lt"/>
                        </a:rPr>
                        <a:t> (23/5 </a:t>
                      </a:r>
                      <a:r>
                        <a:rPr lang="en-US" sz="1600" kern="100">
                          <a:effectLst/>
                          <a:latin typeface="+mj-lt"/>
                        </a:rPr>
                        <a:t>– 6/6/2023</a:t>
                      </a:r>
                      <a:r>
                        <a:rPr lang="vi-VN" sz="1600" kern="100">
                          <a:effectLst/>
                          <a:latin typeface="+mj-lt"/>
                        </a:rPr>
                        <a:t>)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  <a:tab pos="2707005" algn="l"/>
                        </a:tabLst>
                      </a:pPr>
                      <a:r>
                        <a:rPr lang="vi-VN" sz="1600" kern="100">
                          <a:effectLst/>
                          <a:latin typeface="+mj-lt"/>
                        </a:rPr>
                        <a:t>- Hoàn thiện file report, presentation. (Cả nhóm)</a:t>
                      </a:r>
                      <a:endParaRPr lang="en-US" sz="1600" kern="100">
                        <a:effectLst/>
                        <a:latin typeface="+mj-lt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vi-VN" sz="1600" kern="100">
                          <a:effectLst/>
                          <a:latin typeface="+mj-lt"/>
                        </a:rPr>
                        <a:t>- Báo cáo cuối kỳ. (Cả nhóm)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Hoàn thành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21999293"/>
                  </a:ext>
                </a:extLst>
              </a:tr>
            </a:tbl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95E6277A-C26A-FCB1-B667-32584962D6A7}"/>
              </a:ext>
            </a:extLst>
          </p:cNvPr>
          <p:cNvGrpSpPr/>
          <p:nvPr/>
        </p:nvGrpSpPr>
        <p:grpSpPr>
          <a:xfrm>
            <a:off x="337414" y="6438840"/>
            <a:ext cx="11516770" cy="419160"/>
            <a:chOff x="337414" y="6438840"/>
            <a:chExt cx="11516770" cy="4191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84E999E-EA2E-ADC5-9912-F88D1F2351F8}"/>
                </a:ext>
              </a:extLst>
            </p:cNvPr>
            <p:cNvGrpSpPr/>
            <p:nvPr/>
          </p:nvGrpSpPr>
          <p:grpSpPr>
            <a:xfrm>
              <a:off x="337414" y="6438840"/>
              <a:ext cx="11516769" cy="419160"/>
              <a:chOff x="337414" y="6438840"/>
              <a:chExt cx="11516769" cy="41916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7B43134-50FB-3958-5115-0F7F5749D354}"/>
                  </a:ext>
                </a:extLst>
              </p:cNvPr>
              <p:cNvSpPr/>
              <p:nvPr/>
            </p:nvSpPr>
            <p:spPr>
              <a:xfrm>
                <a:off x="490858" y="6438840"/>
                <a:ext cx="11363325" cy="4571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AFABC2-A712-220F-8973-D501AAD128BD}"/>
                  </a:ext>
                </a:extLst>
              </p:cNvPr>
              <p:cNvSpPr txBox="1"/>
              <p:nvPr/>
            </p:nvSpPr>
            <p:spPr>
              <a:xfrm>
                <a:off x="337414" y="6457890"/>
                <a:ext cx="34445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solidFill>
                      <a:schemeClr val="accent2"/>
                    </a:solidFill>
                    <a:latin typeface="#9Slide03 HelvetIns" panose="02040603050506020204" pitchFamily="18" charset="0"/>
                  </a:rPr>
                  <a:t>GVHD: </a:t>
                </a:r>
                <a:r>
                  <a:rPr lang="en-US" sz="2000">
                    <a:solidFill>
                      <a:schemeClr val="accent1">
                        <a:lumMod val="75000"/>
                      </a:schemeClr>
                    </a:solidFill>
                    <a:latin typeface="#9Slide03 HelvetIns" panose="02040603050506020204" pitchFamily="18" charset="0"/>
                  </a:rPr>
                  <a:t>Thầy Quách Đình Hoàng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66AD44A-B163-B38D-888C-F18F054F4AB1}"/>
                </a:ext>
              </a:extLst>
            </p:cNvPr>
            <p:cNvSpPr txBox="1"/>
            <p:nvPr/>
          </p:nvSpPr>
          <p:spPr>
            <a:xfrm>
              <a:off x="8603938" y="6457890"/>
              <a:ext cx="32502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>
                  <a:solidFill>
                    <a:schemeClr val="accent2"/>
                  </a:solidFill>
                  <a:latin typeface="#9Slide03 HelvetIns" panose="02040603050506020204" pitchFamily="18" charset="0"/>
                </a:rPr>
                <a:t>NHÓM 4</a:t>
              </a:r>
              <a:endParaRPr lang="en-US" sz="2000">
                <a:solidFill>
                  <a:schemeClr val="accent1">
                    <a:lumMod val="75000"/>
                  </a:schemeClr>
                </a:solidFill>
                <a:latin typeface="#9Slide03 HelvetIns" panose="02040603050506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6706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66E77A8-B95C-646F-3C7D-8ED0F51CDC21}"/>
              </a:ext>
            </a:extLst>
          </p:cNvPr>
          <p:cNvSpPr txBox="1"/>
          <p:nvPr/>
        </p:nvSpPr>
        <p:spPr>
          <a:xfrm>
            <a:off x="2333337" y="204647"/>
            <a:ext cx="7678366" cy="7493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5000">
                <a:solidFill>
                  <a:schemeClr val="accent2"/>
                </a:solidFill>
                <a:latin typeface="#9Slide03 HelvetIns" panose="02040603050506020204" pitchFamily="18" charset="0"/>
              </a:rPr>
              <a:t>TẬP DỮ LIỆU</a:t>
            </a:r>
            <a:endParaRPr lang="en-US" sz="5000">
              <a:solidFill>
                <a:schemeClr val="accent2"/>
              </a:solidFill>
              <a:effectLst/>
              <a:latin typeface="#9Slide03 HelvetIns" panose="02040603050506020204" pitchFamily="18" charset="0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09588B8-EDC9-C825-0C56-A2D677E2A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8" y="135446"/>
            <a:ext cx="694681" cy="69468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F191221-8BC2-6C2E-F6CA-A5EE459B7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8658" y="120274"/>
            <a:ext cx="829824" cy="6796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A431A8-5422-5E13-E3CA-63AB87E4A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460" y="1359067"/>
            <a:ext cx="3554648" cy="162014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41FF791-6724-4193-5DC1-83E2318C2FC4}"/>
              </a:ext>
            </a:extLst>
          </p:cNvPr>
          <p:cNvGrpSpPr/>
          <p:nvPr/>
        </p:nvGrpSpPr>
        <p:grpSpPr>
          <a:xfrm>
            <a:off x="337414" y="6438840"/>
            <a:ext cx="11516770" cy="419160"/>
            <a:chOff x="337414" y="6438840"/>
            <a:chExt cx="11516770" cy="41916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1B445CD-F0CF-790B-4925-E704705B293D}"/>
                </a:ext>
              </a:extLst>
            </p:cNvPr>
            <p:cNvGrpSpPr/>
            <p:nvPr/>
          </p:nvGrpSpPr>
          <p:grpSpPr>
            <a:xfrm>
              <a:off x="337414" y="6438840"/>
              <a:ext cx="11516769" cy="419160"/>
              <a:chOff x="337414" y="6438840"/>
              <a:chExt cx="11516769" cy="41916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504D859-88BB-EB9A-A494-F9F2A300DB07}"/>
                  </a:ext>
                </a:extLst>
              </p:cNvPr>
              <p:cNvSpPr/>
              <p:nvPr/>
            </p:nvSpPr>
            <p:spPr>
              <a:xfrm>
                <a:off x="490858" y="6438840"/>
                <a:ext cx="11363325" cy="4571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095D19-182A-C61B-7707-EE28BB659264}"/>
                  </a:ext>
                </a:extLst>
              </p:cNvPr>
              <p:cNvSpPr txBox="1"/>
              <p:nvPr/>
            </p:nvSpPr>
            <p:spPr>
              <a:xfrm>
                <a:off x="337414" y="6457890"/>
                <a:ext cx="34445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solidFill>
                      <a:schemeClr val="accent2"/>
                    </a:solidFill>
                    <a:latin typeface="#9Slide03 HelvetIns" panose="02040603050506020204" pitchFamily="18" charset="0"/>
                  </a:rPr>
                  <a:t>GVHD: </a:t>
                </a:r>
                <a:r>
                  <a:rPr lang="en-US" sz="2000">
                    <a:solidFill>
                      <a:schemeClr val="accent1">
                        <a:lumMod val="75000"/>
                      </a:schemeClr>
                    </a:solidFill>
                    <a:latin typeface="#9Slide03 HelvetIns" panose="02040603050506020204" pitchFamily="18" charset="0"/>
                  </a:rPr>
                  <a:t>Thầy Quách Đình Hoàng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88116CA-B831-8CF1-E2F9-931392056DBD}"/>
                </a:ext>
              </a:extLst>
            </p:cNvPr>
            <p:cNvSpPr txBox="1"/>
            <p:nvPr/>
          </p:nvSpPr>
          <p:spPr>
            <a:xfrm>
              <a:off x="8603938" y="6457890"/>
              <a:ext cx="32502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>
                  <a:solidFill>
                    <a:schemeClr val="accent2"/>
                  </a:solidFill>
                  <a:latin typeface="#9Slide03 HelvetIns" panose="02040603050506020204" pitchFamily="18" charset="0"/>
                </a:rPr>
                <a:t>NHÓM 4</a:t>
              </a:r>
              <a:endParaRPr lang="en-US" sz="2000">
                <a:solidFill>
                  <a:schemeClr val="accent1">
                    <a:lumMod val="75000"/>
                  </a:schemeClr>
                </a:solidFill>
                <a:latin typeface="#9Slide03 HelvetIns" panose="02040603050506020204" pitchFamily="18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3EBBDDB-8C64-B4F6-3DF7-149C1830F189}"/>
              </a:ext>
            </a:extLst>
          </p:cNvPr>
          <p:cNvSpPr txBox="1"/>
          <p:nvPr/>
        </p:nvSpPr>
        <p:spPr>
          <a:xfrm>
            <a:off x="4578150" y="1230419"/>
            <a:ext cx="36866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>
                <a:solidFill>
                  <a:schemeClr val="accent2"/>
                </a:solidFill>
                <a:latin typeface="#9Slide03 HelvetIns" panose="02040603050506020204" pitchFamily="18" charset="0"/>
              </a:rPr>
              <a:t>Amazon đang lưu trữ </a:t>
            </a:r>
            <a:endParaRPr lang="en-US" sz="2800">
              <a:solidFill>
                <a:schemeClr val="accent2"/>
              </a:solidFill>
              <a:latin typeface="#9Slide03 HelvetIns" panose="02040603050506020204" pitchFamily="18" charset="0"/>
            </a:endParaRPr>
          </a:p>
          <a:p>
            <a:r>
              <a:rPr lang="vi-VN" sz="2800">
                <a:solidFill>
                  <a:schemeClr val="accent2"/>
                </a:solidFill>
                <a:latin typeface="#9Slide03 HelvetIns" panose="02040603050506020204" pitchFamily="18" charset="0"/>
              </a:rPr>
              <a:t>dữ liệu của </a:t>
            </a:r>
            <a:r>
              <a:rPr lang="vi-VN" sz="4800">
                <a:solidFill>
                  <a:srgbClr val="002060"/>
                </a:solidFill>
                <a:latin typeface="#9Slide03 HelvetIns" panose="02040603050506020204" pitchFamily="18" charset="0"/>
              </a:rPr>
              <a:t>385 </a:t>
            </a:r>
            <a:r>
              <a:rPr lang="vi-VN" sz="4000">
                <a:solidFill>
                  <a:srgbClr val="002060"/>
                </a:solidFill>
                <a:latin typeface="#9Slide03 HelvetIns" panose="02040603050506020204" pitchFamily="18" charset="0"/>
              </a:rPr>
              <a:t>triệu sản phẩm </a:t>
            </a:r>
            <a:endParaRPr lang="vi-VN" sz="2800">
              <a:solidFill>
                <a:srgbClr val="002060"/>
              </a:solidFill>
              <a:latin typeface="#9Slide03 HelvetIns" panose="0204060305050602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6051C8-83F1-C161-A4C2-414CEE9EF6F2}"/>
              </a:ext>
            </a:extLst>
          </p:cNvPr>
          <p:cNvSpPr txBox="1"/>
          <p:nvPr/>
        </p:nvSpPr>
        <p:spPr>
          <a:xfrm>
            <a:off x="1081598" y="2963565"/>
            <a:ext cx="34700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4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(theo thống kê từ </a:t>
            </a:r>
            <a:r>
              <a:rPr lang="vi-VN" sz="1400" u="sng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sellerengine.com</a:t>
            </a:r>
            <a:r>
              <a:rPr lang="vi-VN" sz="14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</a:t>
            </a:r>
            <a:endParaRPr lang="en-US" sz="14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0E27CD-6C8A-2377-7199-06DE85F47C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3900" y="3374410"/>
            <a:ext cx="7115171" cy="2253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31DD734-54B0-5DE7-5EB9-A095852A646F}"/>
              </a:ext>
            </a:extLst>
          </p:cNvPr>
          <p:cNvSpPr txBox="1"/>
          <p:nvPr/>
        </p:nvSpPr>
        <p:spPr>
          <a:xfrm>
            <a:off x="1256475" y="3938775"/>
            <a:ext cx="3017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002060"/>
                </a:solidFill>
                <a:latin typeface="#9Slide03 HelvetIns" panose="02040603050506020204" pitchFamily="18" charset="0"/>
              </a:rPr>
              <a:t>30</a:t>
            </a:r>
            <a:r>
              <a:rPr lang="en-US" sz="2800">
                <a:solidFill>
                  <a:srgbClr val="002060"/>
                </a:solidFill>
                <a:latin typeface="#9Slide03 HelvetIns" panose="02040603050506020204" pitchFamily="18" charset="0"/>
              </a:rPr>
              <a:t> </a:t>
            </a:r>
            <a:r>
              <a:rPr lang="en-US" sz="2800">
                <a:solidFill>
                  <a:schemeClr val="accent2"/>
                </a:solidFill>
                <a:latin typeface="#9Slide03 HelvetIns" panose="02040603050506020204" pitchFamily="18" charset="0"/>
              </a:rPr>
              <a:t>LOẠI MẶT HÀNG - CATEGORY</a:t>
            </a:r>
            <a:endParaRPr lang="vi-VN" sz="2800">
              <a:solidFill>
                <a:schemeClr val="accent2"/>
              </a:solidFill>
              <a:latin typeface="#9Slide03 HelvetIns" panose="020406030505060202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FEC47D-0FB1-C3F8-5E1F-A1E62E979D98}"/>
              </a:ext>
            </a:extLst>
          </p:cNvPr>
          <p:cNvSpPr txBox="1"/>
          <p:nvPr/>
        </p:nvSpPr>
        <p:spPr>
          <a:xfrm>
            <a:off x="8062648" y="1199642"/>
            <a:ext cx="3326423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1737995" algn="l"/>
              </a:tabLst>
            </a:pPr>
            <a:r>
              <a:rPr lang="vi-VN" sz="12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Home and Kitchen – 40% </a:t>
            </a:r>
            <a:endParaRPr lang="en-US" sz="12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1737995" algn="l"/>
              </a:tabLst>
            </a:pPr>
            <a:r>
              <a:rPr lang="vi-VN" sz="12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Sports and Outdoors – 21%</a:t>
            </a:r>
            <a:endParaRPr lang="en-US" sz="12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1737995" algn="l"/>
              </a:tabLst>
            </a:pPr>
            <a:r>
              <a:rPr lang="vi-VN" sz="12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Toys and Games – 19%</a:t>
            </a:r>
            <a:endParaRPr lang="en-US" sz="12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1737995" algn="l"/>
              </a:tabLst>
            </a:pPr>
            <a:r>
              <a:rPr lang="vi-VN" sz="12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Beauty and Personal Care – 19%</a:t>
            </a:r>
            <a:endParaRPr lang="en-US" sz="12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1737995" algn="l"/>
              </a:tabLst>
            </a:pPr>
            <a:r>
              <a:rPr lang="vi-VN" sz="12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Health, Household, and Baby Care – 18%</a:t>
            </a:r>
            <a:endParaRPr lang="en-US" sz="12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1737995" algn="l"/>
              </a:tabLst>
            </a:pPr>
            <a:r>
              <a:rPr lang="vi-VN" sz="12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Kitchen and Dining – 16%</a:t>
            </a:r>
            <a:endParaRPr lang="en-US" sz="12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1737995" algn="l"/>
              </a:tabLst>
            </a:pPr>
            <a:r>
              <a:rPr lang="vi-VN" sz="12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Office Products – 15%</a:t>
            </a:r>
            <a:endParaRPr lang="en-US" sz="12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1737995" algn="l"/>
              </a:tabLst>
            </a:pPr>
            <a:r>
              <a:rPr lang="vi-VN" sz="12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Garden and Outdoor – 14%</a:t>
            </a:r>
            <a:endParaRPr lang="en-US" sz="12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1737995" algn="l"/>
              </a:tabLst>
            </a:pPr>
            <a:r>
              <a:rPr lang="vi-VN" sz="12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Tools and Home Improvement – 14%</a:t>
            </a:r>
            <a:endParaRPr lang="en-US" sz="12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1737995" algn="l"/>
              </a:tabLst>
            </a:pPr>
            <a:r>
              <a:rPr lang="vi-VN" sz="12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Pet Supplies – 13%</a:t>
            </a:r>
            <a:endParaRPr lang="en-US" sz="12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0A511E-37DF-97FD-4744-4175AC386F7B}"/>
              </a:ext>
            </a:extLst>
          </p:cNvPr>
          <p:cNvSpPr txBox="1"/>
          <p:nvPr/>
        </p:nvSpPr>
        <p:spPr>
          <a:xfrm>
            <a:off x="838199" y="6082919"/>
            <a:ext cx="108966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latin typeface="Times New Roman" panose="02020603050405020304" pitchFamily="18" charset="0"/>
                <a:ea typeface="Calibri" panose="020F0502020204030204" pitchFamily="34" charset="0"/>
              </a:rPr>
              <a:t>G</a:t>
            </a:r>
            <a:r>
              <a:rPr lang="vi-VN" sz="14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iả sử chúng ta chỉ cần khai thác một mặt hàng “</a:t>
            </a:r>
            <a:r>
              <a:rPr lang="vi-VN" sz="1400" b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Home &amp; Kitchen</a:t>
            </a:r>
            <a:r>
              <a:rPr lang="vi-VN" sz="14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” (các sản phẩm gia dụng, bếp núc) thì cũng chiếm 40%, </a:t>
            </a:r>
            <a:r>
              <a:rPr lang="vi-VN" sz="1400" b="1" i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tức 154 triệu sản phẩm</a:t>
            </a:r>
            <a:endParaRPr lang="en-US" sz="14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744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66E77A8-B95C-646F-3C7D-8ED0F51CDC21}"/>
              </a:ext>
            </a:extLst>
          </p:cNvPr>
          <p:cNvSpPr txBox="1"/>
          <p:nvPr/>
        </p:nvSpPr>
        <p:spPr>
          <a:xfrm>
            <a:off x="2333337" y="204647"/>
            <a:ext cx="7678366" cy="7493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5000">
                <a:solidFill>
                  <a:schemeClr val="accent2"/>
                </a:solidFill>
                <a:latin typeface="#9Slide03 HelvetIns" panose="02040603050506020204" pitchFamily="18" charset="0"/>
              </a:rPr>
              <a:t>TẬP DỮ LIỆU</a:t>
            </a:r>
            <a:endParaRPr lang="en-US" sz="5000">
              <a:solidFill>
                <a:schemeClr val="accent2"/>
              </a:solidFill>
              <a:effectLst/>
              <a:latin typeface="#9Slide03 HelvetIns" panose="02040603050506020204" pitchFamily="18" charset="0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09588B8-EDC9-C825-0C56-A2D677E2A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8" y="135446"/>
            <a:ext cx="694681" cy="69468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F191221-8BC2-6C2E-F6CA-A5EE459B7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8658" y="120274"/>
            <a:ext cx="829824" cy="67964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41FF791-6724-4193-5DC1-83E2318C2FC4}"/>
              </a:ext>
            </a:extLst>
          </p:cNvPr>
          <p:cNvGrpSpPr/>
          <p:nvPr/>
        </p:nvGrpSpPr>
        <p:grpSpPr>
          <a:xfrm>
            <a:off x="337414" y="6438840"/>
            <a:ext cx="11516770" cy="419160"/>
            <a:chOff x="337414" y="6438840"/>
            <a:chExt cx="11516770" cy="41916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1B445CD-F0CF-790B-4925-E704705B293D}"/>
                </a:ext>
              </a:extLst>
            </p:cNvPr>
            <p:cNvGrpSpPr/>
            <p:nvPr/>
          </p:nvGrpSpPr>
          <p:grpSpPr>
            <a:xfrm>
              <a:off x="337414" y="6438840"/>
              <a:ext cx="11516769" cy="419160"/>
              <a:chOff x="337414" y="6438840"/>
              <a:chExt cx="11516769" cy="41916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504D859-88BB-EB9A-A494-F9F2A300DB07}"/>
                  </a:ext>
                </a:extLst>
              </p:cNvPr>
              <p:cNvSpPr/>
              <p:nvPr/>
            </p:nvSpPr>
            <p:spPr>
              <a:xfrm>
                <a:off x="490858" y="6438840"/>
                <a:ext cx="11363325" cy="4571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095D19-182A-C61B-7707-EE28BB659264}"/>
                  </a:ext>
                </a:extLst>
              </p:cNvPr>
              <p:cNvSpPr txBox="1"/>
              <p:nvPr/>
            </p:nvSpPr>
            <p:spPr>
              <a:xfrm>
                <a:off x="337414" y="6457890"/>
                <a:ext cx="34445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solidFill>
                      <a:schemeClr val="accent2"/>
                    </a:solidFill>
                    <a:latin typeface="#9Slide03 HelvetIns" panose="02040603050506020204" pitchFamily="18" charset="0"/>
                  </a:rPr>
                  <a:t>GVHD: </a:t>
                </a:r>
                <a:r>
                  <a:rPr lang="en-US" sz="2000">
                    <a:solidFill>
                      <a:schemeClr val="accent1">
                        <a:lumMod val="75000"/>
                      </a:schemeClr>
                    </a:solidFill>
                    <a:latin typeface="#9Slide03 HelvetIns" panose="02040603050506020204" pitchFamily="18" charset="0"/>
                  </a:rPr>
                  <a:t>Thầy Quách Đình Hoàng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88116CA-B831-8CF1-E2F9-931392056DBD}"/>
                </a:ext>
              </a:extLst>
            </p:cNvPr>
            <p:cNvSpPr txBox="1"/>
            <p:nvPr/>
          </p:nvSpPr>
          <p:spPr>
            <a:xfrm>
              <a:off x="8603938" y="6457890"/>
              <a:ext cx="32502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>
                  <a:solidFill>
                    <a:schemeClr val="accent2"/>
                  </a:solidFill>
                  <a:latin typeface="#9Slide03 HelvetIns" panose="02040603050506020204" pitchFamily="18" charset="0"/>
                </a:rPr>
                <a:t>NHÓM 4</a:t>
              </a:r>
              <a:endParaRPr lang="en-US" sz="2000">
                <a:solidFill>
                  <a:schemeClr val="accent1">
                    <a:lumMod val="75000"/>
                  </a:schemeClr>
                </a:solidFill>
                <a:latin typeface="#9Slide03 HelvetIns" panose="02040603050506020204" pitchFamily="18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A4ADA58-0829-AF94-F255-28DEB25C914D}"/>
              </a:ext>
            </a:extLst>
          </p:cNvPr>
          <p:cNvSpPr txBox="1"/>
          <p:nvPr/>
        </p:nvSpPr>
        <p:spPr>
          <a:xfrm>
            <a:off x="178883" y="1088021"/>
            <a:ext cx="6394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#9Slide03 HelvetIns" panose="02040603050506020204" pitchFamily="18" charset="0"/>
              </a:rPr>
              <a:t>Các thuộc tính cơ bản cần thu thập:</a:t>
            </a:r>
            <a:endParaRPr lang="vi-VN" sz="2800">
              <a:solidFill>
                <a:srgbClr val="002060"/>
              </a:solidFill>
              <a:latin typeface="#9Slide03 HelvetIns" panose="020406030505060202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A86BEE8-D8F7-8158-3ED4-AE1A1E214C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890316"/>
              </p:ext>
            </p:extLst>
          </p:nvPr>
        </p:nvGraphicFramePr>
        <p:xfrm>
          <a:off x="1335375" y="1630291"/>
          <a:ext cx="9674289" cy="4038727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708473">
                  <a:extLst>
                    <a:ext uri="{9D8B030D-6E8A-4147-A177-3AD203B41FA5}">
                      <a16:colId xmlns:a16="http://schemas.microsoft.com/office/drawing/2014/main" val="331767707"/>
                    </a:ext>
                  </a:extLst>
                </a:gridCol>
                <a:gridCol w="1897441">
                  <a:extLst>
                    <a:ext uri="{9D8B030D-6E8A-4147-A177-3AD203B41FA5}">
                      <a16:colId xmlns:a16="http://schemas.microsoft.com/office/drawing/2014/main" val="1388664396"/>
                    </a:ext>
                  </a:extLst>
                </a:gridCol>
                <a:gridCol w="7068375">
                  <a:extLst>
                    <a:ext uri="{9D8B030D-6E8A-4147-A177-3AD203B41FA5}">
                      <a16:colId xmlns:a16="http://schemas.microsoft.com/office/drawing/2014/main" val="11094984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35000" algn="ctr"/>
                          <a:tab pos="1737995" algn="l"/>
                        </a:tabLst>
                      </a:pPr>
                      <a:r>
                        <a:rPr lang="vi-VN" sz="1800" kern="100">
                          <a:effectLst/>
                        </a:rPr>
                        <a:t>TT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35000" algn="ctr"/>
                          <a:tab pos="1737995" algn="l"/>
                        </a:tabLst>
                      </a:pPr>
                      <a:r>
                        <a:rPr lang="vi-VN" sz="1800" kern="100">
                          <a:effectLst/>
                        </a:rPr>
                        <a:t>	Nội dung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37995" algn="l"/>
                        </a:tabLst>
                      </a:pPr>
                      <a:r>
                        <a:rPr lang="vi-VN" sz="1800" kern="100">
                          <a:effectLst/>
                        </a:rPr>
                        <a:t>Mô tả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91102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64995" algn="l"/>
                        </a:tabLst>
                      </a:pPr>
                      <a:r>
                        <a:rPr lang="vi-VN" sz="1800" kern="100">
                          <a:effectLst/>
                        </a:rPr>
                        <a:t>1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64995" algn="l"/>
                        </a:tabLst>
                      </a:pPr>
                      <a:r>
                        <a:rPr lang="vi-VN" sz="1800" kern="100">
                          <a:effectLst/>
                        </a:rPr>
                        <a:t>ASIN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37995" algn="l"/>
                        </a:tabLst>
                      </a:pPr>
                      <a:r>
                        <a:rPr lang="vi-VN" sz="1800" kern="100">
                          <a:effectLst/>
                        </a:rPr>
                        <a:t>Mã sản phẩm riêng biệt từ Amazon dùng để phân loại sản phẩm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65689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37995" algn="l"/>
                        </a:tabLst>
                      </a:pPr>
                      <a:r>
                        <a:rPr lang="vi-VN" sz="1800" kern="100">
                          <a:effectLst/>
                        </a:rPr>
                        <a:t>2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37995" algn="l"/>
                        </a:tabLst>
                      </a:pPr>
                      <a:r>
                        <a:rPr lang="vi-VN" sz="1800" kern="100">
                          <a:effectLst/>
                        </a:rPr>
                        <a:t>Image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37995" algn="l"/>
                        </a:tabLst>
                      </a:pPr>
                      <a:r>
                        <a:rPr lang="vi-VN" sz="1800" kern="100">
                          <a:effectLst/>
                        </a:rPr>
                        <a:t>Hình ảnh về sản phẩm/Link hình sản phẩm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370647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37995" algn="l"/>
                        </a:tabLst>
                      </a:pPr>
                      <a:r>
                        <a:rPr lang="vi-VN" sz="1800" kern="100">
                          <a:effectLst/>
                        </a:rPr>
                        <a:t>3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37995" algn="l"/>
                        </a:tabLst>
                      </a:pPr>
                      <a:r>
                        <a:rPr lang="vi-VN" sz="1800" kern="100">
                          <a:effectLst/>
                        </a:rPr>
                        <a:t>Title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37995" algn="l"/>
                        </a:tabLst>
                      </a:pPr>
                      <a:r>
                        <a:rPr lang="vi-VN" sz="1800" kern="100">
                          <a:effectLst/>
                        </a:rPr>
                        <a:t>Tiêu đề sản phẩm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759618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37995" algn="l"/>
                        </a:tabLst>
                      </a:pPr>
                      <a:r>
                        <a:rPr lang="vi-VN" sz="1800" kern="100">
                          <a:effectLst/>
                        </a:rPr>
                        <a:t>4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37995" algn="l"/>
                        </a:tabLst>
                      </a:pPr>
                      <a:r>
                        <a:rPr lang="vi-VN" sz="1800" kern="100">
                          <a:effectLst/>
                        </a:rPr>
                        <a:t>Description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37995" algn="l"/>
                        </a:tabLst>
                      </a:pPr>
                      <a:r>
                        <a:rPr lang="vi-VN" sz="1800" kern="100">
                          <a:effectLst/>
                        </a:rPr>
                        <a:t>Mô tả về sản phẩm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760255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37995" algn="l"/>
                        </a:tabLst>
                      </a:pPr>
                      <a:r>
                        <a:rPr lang="vi-VN" sz="1800" kern="100">
                          <a:effectLst/>
                        </a:rPr>
                        <a:t>5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37995" algn="l"/>
                        </a:tabLst>
                      </a:pPr>
                      <a:r>
                        <a:rPr lang="vi-VN" sz="1800" kern="100">
                          <a:effectLst/>
                        </a:rPr>
                        <a:t>Brand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37995" algn="l"/>
                        </a:tabLst>
                      </a:pPr>
                      <a:r>
                        <a:rPr lang="vi-VN" sz="1800" kern="100">
                          <a:effectLst/>
                        </a:rPr>
                        <a:t>Thương hiệu của sản phẩm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24366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64690" algn="l"/>
                        </a:tabLst>
                      </a:pPr>
                      <a:r>
                        <a:rPr lang="vi-VN" sz="1800" kern="100">
                          <a:effectLst/>
                        </a:rPr>
                        <a:t>6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64690" algn="l"/>
                        </a:tabLst>
                      </a:pPr>
                      <a:r>
                        <a:rPr lang="vi-VN" sz="1800" kern="100">
                          <a:effectLst/>
                        </a:rPr>
                        <a:t>Star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37995" algn="l"/>
                        </a:tabLst>
                      </a:pPr>
                      <a:r>
                        <a:rPr lang="vi-VN" sz="1800" kern="100">
                          <a:effectLst/>
                        </a:rPr>
                        <a:t>Sao đánh giá từ user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97951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64690" algn="l"/>
                        </a:tabLst>
                      </a:pPr>
                      <a:r>
                        <a:rPr lang="vi-VN" sz="1800" kern="100">
                          <a:effectLst/>
                        </a:rPr>
                        <a:t>7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64690" algn="l"/>
                        </a:tabLst>
                      </a:pPr>
                      <a:r>
                        <a:rPr lang="vi-VN" sz="1800" kern="100">
                          <a:effectLst/>
                        </a:rPr>
                        <a:t>Review Count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37995" algn="l"/>
                        </a:tabLst>
                      </a:pPr>
                      <a:r>
                        <a:rPr lang="vi-VN" sz="1800" kern="100">
                          <a:effectLst/>
                        </a:rPr>
                        <a:t>Đánh giá chất lượng từ người dùng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212001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23290" algn="l"/>
                        </a:tabLst>
                      </a:pPr>
                      <a:r>
                        <a:rPr lang="vi-VN" sz="1800" kern="100">
                          <a:effectLst/>
                        </a:rPr>
                        <a:t>8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23290" algn="l"/>
                        </a:tabLst>
                      </a:pPr>
                      <a:r>
                        <a:rPr lang="vi-VN" sz="1800" kern="100">
                          <a:effectLst/>
                        </a:rPr>
                        <a:t>Price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37995" algn="l"/>
                        </a:tabLst>
                      </a:pPr>
                      <a:r>
                        <a:rPr lang="vi-VN" sz="1800" kern="100">
                          <a:effectLst/>
                        </a:rPr>
                        <a:t>Giá cả 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862370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64690" algn="l"/>
                        </a:tabLst>
                      </a:pPr>
                      <a:r>
                        <a:rPr lang="vi-VN" sz="1800" kern="100">
                          <a:effectLst/>
                        </a:rPr>
                        <a:t>9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64690" algn="l"/>
                        </a:tabLst>
                      </a:pPr>
                      <a:r>
                        <a:rPr lang="vi-VN" sz="1800" kern="100">
                          <a:effectLst/>
                        </a:rPr>
                        <a:t>Categories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37995" algn="l"/>
                        </a:tabLst>
                      </a:pPr>
                      <a:r>
                        <a:rPr lang="vi-VN" sz="1800" kern="100">
                          <a:effectLst/>
                        </a:rPr>
                        <a:t>Loại sản phẩm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88302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64690" algn="l"/>
                        </a:tabLst>
                      </a:pPr>
                      <a:r>
                        <a:rPr lang="vi-VN" sz="1800" kern="100">
                          <a:effectLst/>
                        </a:rPr>
                        <a:t>10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64690" algn="l"/>
                        </a:tabLst>
                      </a:pPr>
                      <a:r>
                        <a:rPr lang="vi-VN" sz="1800" kern="100">
                          <a:effectLst/>
                        </a:rPr>
                        <a:t>URL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37995" algn="l"/>
                        </a:tabLst>
                      </a:pPr>
                      <a:r>
                        <a:rPr lang="vi-VN" sz="1800" kern="100">
                          <a:effectLst/>
                        </a:rPr>
                        <a:t>Link sản phẩm trên website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690915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2460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66E77A8-B95C-646F-3C7D-8ED0F51CDC21}"/>
              </a:ext>
            </a:extLst>
          </p:cNvPr>
          <p:cNvSpPr txBox="1"/>
          <p:nvPr/>
        </p:nvSpPr>
        <p:spPr>
          <a:xfrm>
            <a:off x="2333337" y="204647"/>
            <a:ext cx="7678366" cy="7493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5000">
                <a:solidFill>
                  <a:schemeClr val="accent2"/>
                </a:solidFill>
                <a:effectLst/>
                <a:latin typeface="#9Slide03 HelvetIns" panose="02040603050506020204" pitchFamily="18" charset="0"/>
              </a:rPr>
              <a:t>XỬ L</a:t>
            </a:r>
            <a:r>
              <a:rPr lang="en-US" sz="5000">
                <a:solidFill>
                  <a:schemeClr val="accent2"/>
                </a:solidFill>
                <a:latin typeface="#9Slide03 HelvetIns" panose="02040603050506020204" pitchFamily="18" charset="0"/>
              </a:rPr>
              <a:t>Ý DỮ LIỆU</a:t>
            </a:r>
            <a:endParaRPr lang="en-US" sz="5000">
              <a:solidFill>
                <a:schemeClr val="accent2"/>
              </a:solidFill>
              <a:effectLst/>
              <a:latin typeface="#9Slide03 HelvetIns" panose="02040603050506020204" pitchFamily="18" charset="0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09588B8-EDC9-C825-0C56-A2D677E2A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8" y="135446"/>
            <a:ext cx="694681" cy="69468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F191221-8BC2-6C2E-F6CA-A5EE459B7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8658" y="120274"/>
            <a:ext cx="829824" cy="67964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7723D90-0421-1F12-4BC0-13BE4CECE15C}"/>
              </a:ext>
            </a:extLst>
          </p:cNvPr>
          <p:cNvGrpSpPr/>
          <p:nvPr/>
        </p:nvGrpSpPr>
        <p:grpSpPr>
          <a:xfrm>
            <a:off x="337414" y="6438840"/>
            <a:ext cx="11516770" cy="419160"/>
            <a:chOff x="337414" y="6438840"/>
            <a:chExt cx="11516770" cy="41916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F3AFD16-86FE-C96F-D8B1-0A58137AD7B5}"/>
                </a:ext>
              </a:extLst>
            </p:cNvPr>
            <p:cNvGrpSpPr/>
            <p:nvPr/>
          </p:nvGrpSpPr>
          <p:grpSpPr>
            <a:xfrm>
              <a:off x="337414" y="6438840"/>
              <a:ext cx="11516769" cy="419160"/>
              <a:chOff x="337414" y="6438840"/>
              <a:chExt cx="11516769" cy="41916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9E635E7-1EB7-BD9B-3481-42BF1F123A3B}"/>
                  </a:ext>
                </a:extLst>
              </p:cNvPr>
              <p:cNvSpPr/>
              <p:nvPr/>
            </p:nvSpPr>
            <p:spPr>
              <a:xfrm>
                <a:off x="490858" y="6438840"/>
                <a:ext cx="11363325" cy="4571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8B44B8A-8300-B8DC-8A98-5C4328753FDF}"/>
                  </a:ext>
                </a:extLst>
              </p:cNvPr>
              <p:cNvSpPr txBox="1"/>
              <p:nvPr/>
            </p:nvSpPr>
            <p:spPr>
              <a:xfrm>
                <a:off x="337414" y="6457890"/>
                <a:ext cx="34445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solidFill>
                      <a:schemeClr val="accent2"/>
                    </a:solidFill>
                    <a:latin typeface="#9Slide03 HelvetIns" panose="02040603050506020204" pitchFamily="18" charset="0"/>
                  </a:rPr>
                  <a:t>GVHD: </a:t>
                </a:r>
                <a:r>
                  <a:rPr lang="en-US" sz="2000">
                    <a:solidFill>
                      <a:schemeClr val="accent1">
                        <a:lumMod val="75000"/>
                      </a:schemeClr>
                    </a:solidFill>
                    <a:latin typeface="#9Slide03 HelvetIns" panose="02040603050506020204" pitchFamily="18" charset="0"/>
                  </a:rPr>
                  <a:t>Thầy Quách Đình Hoàng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4326B32-8103-93AA-F273-5834753AA5C5}"/>
                </a:ext>
              </a:extLst>
            </p:cNvPr>
            <p:cNvSpPr txBox="1"/>
            <p:nvPr/>
          </p:nvSpPr>
          <p:spPr>
            <a:xfrm>
              <a:off x="8603938" y="6457890"/>
              <a:ext cx="32502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>
                  <a:solidFill>
                    <a:schemeClr val="accent2"/>
                  </a:solidFill>
                  <a:latin typeface="#9Slide03 HelvetIns" panose="02040603050506020204" pitchFamily="18" charset="0"/>
                </a:rPr>
                <a:t>NHÓM 4</a:t>
              </a:r>
              <a:endParaRPr lang="en-US" sz="2000">
                <a:solidFill>
                  <a:schemeClr val="accent1">
                    <a:lumMod val="75000"/>
                  </a:schemeClr>
                </a:solidFill>
                <a:latin typeface="#9Slide03 HelvetIns" panose="02040603050506020204" pitchFamily="18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184BF5B-4022-3FD1-796B-04B03C12F185}"/>
              </a:ext>
            </a:extLst>
          </p:cNvPr>
          <p:cNvGrpSpPr/>
          <p:nvPr/>
        </p:nvGrpSpPr>
        <p:grpSpPr>
          <a:xfrm>
            <a:off x="2565285" y="1260297"/>
            <a:ext cx="7551814" cy="4230197"/>
            <a:chOff x="525469" y="1255799"/>
            <a:chExt cx="7551814" cy="423019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C4C31E0-206C-F4C4-5806-ED1AB3318049}"/>
                </a:ext>
              </a:extLst>
            </p:cNvPr>
            <p:cNvSpPr txBox="1"/>
            <p:nvPr/>
          </p:nvSpPr>
          <p:spPr>
            <a:xfrm>
              <a:off x="525469" y="1255799"/>
              <a:ext cx="7551814" cy="423019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tabLst>
                  <a:tab pos="1360170" algn="l"/>
                </a:tabLst>
              </a:pPr>
              <a:r>
                <a:rPr lang="vi-VN" sz="1400" kern="1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{</a:t>
              </a:r>
              <a:endParaRPr lang="en-US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tabLst>
                  <a:tab pos="1360170" algn="l"/>
                </a:tabLst>
              </a:pPr>
              <a:r>
                <a:rPr lang="vi-VN" sz="1400" kern="1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"title": "Apple AirPods Pro (2nd Generation) Wireless Earbuds, Up to 2X More Active Noise Cancelling, Adaptive Transparency, Personalized Spatial Audio, MagSafe Charging Case, Bluetooth Headphones for iPhone",</a:t>
              </a:r>
              <a:endParaRPr lang="en-US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tabLst>
                  <a:tab pos="1360170" algn="l"/>
                </a:tabLst>
              </a:pPr>
              <a:r>
                <a:rPr lang="vi-VN" sz="1400" kern="1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"asin": "B0BDHWDR12",</a:t>
              </a:r>
              <a:endParaRPr lang="en-US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tabLst>
                  <a:tab pos="1360170" algn="l"/>
                </a:tabLst>
              </a:pPr>
              <a:r>
                <a:rPr lang="vi-VN" sz="1400" kern="1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"brand": "Apple",</a:t>
              </a:r>
              <a:endParaRPr lang="en-US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tabLst>
                  <a:tab pos="1360170" algn="l"/>
                </a:tabLst>
              </a:pPr>
              <a:r>
                <a:rPr lang="vi-VN" sz="1400" kern="1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"stars": 4.7,</a:t>
              </a:r>
              <a:endParaRPr lang="en-US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tabLst>
                  <a:tab pos="1360170" algn="l"/>
                </a:tabLst>
              </a:pPr>
              <a:r>
                <a:rPr lang="vi-VN" sz="1400" kern="1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"reviewsCount": 23653,</a:t>
              </a:r>
              <a:endParaRPr lang="en-US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tabLst>
                  <a:tab pos="1360170" algn="l"/>
                </a:tabLst>
              </a:pPr>
              <a:r>
                <a:rPr lang="vi-VN" sz="1400" kern="1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"thumbnailImage":  "https://m.media-amazon.com/images/I/61f1YfTkTDL.__AC_SY445_SX342_QL70_FMwebp_.jpg",</a:t>
              </a:r>
              <a:endParaRPr lang="en-US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tabLst>
                  <a:tab pos="1360170" algn="l"/>
                </a:tabLst>
              </a:pPr>
              <a:r>
                <a:rPr lang="vi-VN" sz="1400" kern="1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"breadCrumbs": "",</a:t>
              </a:r>
              <a:endParaRPr lang="en-US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tabLst>
                  <a:tab pos="1360170" algn="l"/>
                </a:tabLst>
              </a:pPr>
              <a:r>
                <a:rPr lang="vi-VN" sz="1400" kern="1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"description": null,</a:t>
              </a:r>
              <a:endParaRPr lang="en-US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tabLst>
                  <a:tab pos="1360170" algn="l"/>
                </a:tabLst>
              </a:pPr>
              <a:r>
                <a:rPr lang="vi-VN" sz="1400" kern="1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"price": {</a:t>
              </a:r>
              <a:endParaRPr lang="en-US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tabLst>
                  <a:tab pos="1360170" algn="l"/>
                </a:tabLst>
              </a:pPr>
              <a:r>
                <a:rPr lang="vi-VN" sz="1400" kern="1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  "value": 229,</a:t>
              </a:r>
              <a:endParaRPr lang="en-US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tabLst>
                  <a:tab pos="1360170" algn="l"/>
                </a:tabLst>
              </a:pPr>
              <a:r>
                <a:rPr lang="vi-VN" sz="1400" kern="1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  "currency": "$"</a:t>
              </a:r>
              <a:endParaRPr lang="en-US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tabLst>
                  <a:tab pos="1360170" algn="l"/>
                </a:tabLst>
              </a:pPr>
              <a:r>
                <a:rPr lang="vi-VN" sz="1400" kern="1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},</a:t>
              </a:r>
              <a:endParaRPr lang="en-US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tabLst>
                  <a:tab pos="1360170" algn="l"/>
                </a:tabLst>
              </a:pPr>
              <a:r>
                <a:rPr lang="vi-VN" sz="1400" kern="1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"url": "https://www.amazon.com/dp/B0BDHWDR12"</a:t>
              </a:r>
              <a:endParaRPr lang="en-US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tabLst>
                  <a:tab pos="1360170" algn="l"/>
                </a:tabLst>
              </a:pPr>
              <a:r>
                <a:rPr lang="vi-VN" sz="1400" kern="1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},</a:t>
              </a:r>
              <a:endParaRPr lang="en-US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9" name="Picture 18" descr="A close-up of a file&#10;&#10;Description automatically generated with medium confidence">
              <a:extLst>
                <a:ext uri="{FF2B5EF4-FFF2-40B4-BE49-F238E27FC236}">
                  <a16:creationId xmlns:a16="http://schemas.microsoft.com/office/drawing/2014/main" id="{953752C2-7515-E3B8-D25B-2A68342FD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9052" y="3985847"/>
              <a:ext cx="1892835" cy="13360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9621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66E77A8-B95C-646F-3C7D-8ED0F51CDC21}"/>
              </a:ext>
            </a:extLst>
          </p:cNvPr>
          <p:cNvSpPr txBox="1"/>
          <p:nvPr/>
        </p:nvSpPr>
        <p:spPr>
          <a:xfrm>
            <a:off x="1773174" y="135446"/>
            <a:ext cx="8510509" cy="7493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5000">
                <a:solidFill>
                  <a:schemeClr val="accent2"/>
                </a:solidFill>
                <a:effectLst/>
                <a:latin typeface="#9Slide03 HelvetIns" panose="02040603050506020204" pitchFamily="18" charset="0"/>
              </a:rPr>
              <a:t>THIẾT KẾ VÀ THỰC THI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09588B8-EDC9-C825-0C56-A2D677E2A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8" y="135446"/>
            <a:ext cx="694681" cy="69468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F191221-8BC2-6C2E-F6CA-A5EE459B7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8658" y="120274"/>
            <a:ext cx="829824" cy="67964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FC666C8-B180-BBBF-8EAF-6736153EDB15}"/>
              </a:ext>
            </a:extLst>
          </p:cNvPr>
          <p:cNvGrpSpPr/>
          <p:nvPr/>
        </p:nvGrpSpPr>
        <p:grpSpPr>
          <a:xfrm>
            <a:off x="337414" y="6438840"/>
            <a:ext cx="11516770" cy="419160"/>
            <a:chOff x="337414" y="6438840"/>
            <a:chExt cx="11516770" cy="4191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F8A024F-3E65-3B45-C544-89773AEE306E}"/>
                </a:ext>
              </a:extLst>
            </p:cNvPr>
            <p:cNvGrpSpPr/>
            <p:nvPr/>
          </p:nvGrpSpPr>
          <p:grpSpPr>
            <a:xfrm>
              <a:off x="337414" y="6438840"/>
              <a:ext cx="11516769" cy="419160"/>
              <a:chOff x="337414" y="6438840"/>
              <a:chExt cx="11516769" cy="41916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B1E406C-67ED-9857-BA1E-FCD0DB762C13}"/>
                  </a:ext>
                </a:extLst>
              </p:cNvPr>
              <p:cNvSpPr/>
              <p:nvPr/>
            </p:nvSpPr>
            <p:spPr>
              <a:xfrm>
                <a:off x="490858" y="6438840"/>
                <a:ext cx="11363325" cy="4571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6CD5FB-7E6A-1944-837D-E3DE41952638}"/>
                  </a:ext>
                </a:extLst>
              </p:cNvPr>
              <p:cNvSpPr txBox="1"/>
              <p:nvPr/>
            </p:nvSpPr>
            <p:spPr>
              <a:xfrm>
                <a:off x="337414" y="6457890"/>
                <a:ext cx="34445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solidFill>
                      <a:schemeClr val="accent2"/>
                    </a:solidFill>
                    <a:latin typeface="#9Slide03 HelvetIns" panose="02040603050506020204" pitchFamily="18" charset="0"/>
                  </a:rPr>
                  <a:t>GVHD: </a:t>
                </a:r>
                <a:r>
                  <a:rPr lang="en-US" sz="2000">
                    <a:solidFill>
                      <a:schemeClr val="accent1">
                        <a:lumMod val="75000"/>
                      </a:schemeClr>
                    </a:solidFill>
                    <a:latin typeface="#9Slide03 HelvetIns" panose="02040603050506020204" pitchFamily="18" charset="0"/>
                  </a:rPr>
                  <a:t>Thầy Quách Đình Hoàng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336F99C-6EF7-26F7-0DCA-0E6BBF22D1B7}"/>
                </a:ext>
              </a:extLst>
            </p:cNvPr>
            <p:cNvSpPr txBox="1"/>
            <p:nvPr/>
          </p:nvSpPr>
          <p:spPr>
            <a:xfrm>
              <a:off x="8603938" y="6457890"/>
              <a:ext cx="32502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>
                  <a:solidFill>
                    <a:schemeClr val="accent2"/>
                  </a:solidFill>
                  <a:latin typeface="#9Slide03 HelvetIns" panose="02040603050506020204" pitchFamily="18" charset="0"/>
                </a:rPr>
                <a:t>NHÓM 4</a:t>
              </a:r>
              <a:endParaRPr lang="en-US" sz="2000">
                <a:solidFill>
                  <a:schemeClr val="accent1">
                    <a:lumMod val="75000"/>
                  </a:schemeClr>
                </a:solidFill>
                <a:latin typeface="#9Slide03 HelvetIns" panose="02040603050506020204" pitchFamily="18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09DA2CC-473D-8E1D-88DA-DC0E66BDF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704" y="1277310"/>
            <a:ext cx="3361693" cy="2009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A47949B-2AE5-ECAC-6F23-489E540363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734" y="3379461"/>
            <a:ext cx="3361694" cy="2281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45D3CC-DF8E-C709-7804-73627B3D6623}"/>
              </a:ext>
            </a:extLst>
          </p:cNvPr>
          <p:cNvSpPr txBox="1"/>
          <p:nvPr/>
        </p:nvSpPr>
        <p:spPr>
          <a:xfrm>
            <a:off x="6172520" y="2026755"/>
            <a:ext cx="612648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>
                <a:solidFill>
                  <a:schemeClr val="accent1">
                    <a:lumMod val="50000"/>
                  </a:schemeClr>
                </a:solidFill>
                <a:effectLst/>
                <a:latin typeface="+mj-lt"/>
              </a:rPr>
              <a:t>1. Thêm thư viện</a:t>
            </a:r>
            <a:br>
              <a:rPr lang="vi-VN">
                <a:solidFill>
                  <a:schemeClr val="accent1">
                    <a:lumMod val="50000"/>
                  </a:schemeClr>
                </a:solidFill>
                <a:effectLst/>
                <a:latin typeface="+mj-lt"/>
              </a:rPr>
            </a:br>
            <a:r>
              <a:rPr lang="vi-VN">
                <a:solidFill>
                  <a:schemeClr val="accent1">
                    <a:lumMod val="50000"/>
                  </a:schemeClr>
                </a:solidFill>
                <a:effectLst/>
                <a:latin typeface="+mj-lt"/>
              </a:rPr>
              <a:t>2. Định nghĩa các biến URL</a:t>
            </a:r>
            <a:r>
              <a:rPr lang="en-US">
                <a:solidFill>
                  <a:schemeClr val="accent1">
                    <a:lumMod val="50000"/>
                  </a:schemeClr>
                </a:solidFill>
                <a:effectLst/>
                <a:latin typeface="+mj-lt"/>
              </a:rPr>
              <a:t> </a:t>
            </a:r>
            <a:r>
              <a:rPr lang="vi-VN">
                <a:solidFill>
                  <a:schemeClr val="accent1">
                    <a:lumMod val="50000"/>
                  </a:schemeClr>
                </a:solidFill>
                <a:effectLst/>
                <a:latin typeface="+mj-lt"/>
              </a:rPr>
              <a:t>tới trang chủ amazon, SESSION phục vụ ghi log</a:t>
            </a:r>
            <a:br>
              <a:rPr lang="vi-VN">
                <a:solidFill>
                  <a:schemeClr val="accent1">
                    <a:lumMod val="50000"/>
                  </a:schemeClr>
                </a:solidFill>
                <a:effectLst/>
                <a:latin typeface="+mj-lt"/>
              </a:rPr>
            </a:br>
            <a:r>
              <a:rPr lang="vi-VN">
                <a:solidFill>
                  <a:schemeClr val="accent1">
                    <a:lumMod val="50000"/>
                  </a:schemeClr>
                </a:solidFill>
                <a:effectLst/>
                <a:latin typeface="+mj-lt"/>
              </a:rPr>
              <a:t>3. Tạo file log</a:t>
            </a:r>
            <a:br>
              <a:rPr lang="vi-VN">
                <a:solidFill>
                  <a:schemeClr val="accent1">
                    <a:lumMod val="50000"/>
                  </a:schemeClr>
                </a:solidFill>
                <a:effectLst/>
                <a:latin typeface="+mj-lt"/>
              </a:rPr>
            </a:br>
            <a:r>
              <a:rPr lang="vi-VN">
                <a:solidFill>
                  <a:schemeClr val="accent1">
                    <a:lumMod val="50000"/>
                  </a:schemeClr>
                </a:solidFill>
                <a:effectLst/>
                <a:latin typeface="+mj-lt"/>
              </a:rPr>
              <a:t>4. Khởi chạy Chrome, truy cập trang chủ amazon, ghi log</a:t>
            </a:r>
            <a:br>
              <a:rPr lang="vi-VN">
                <a:solidFill>
                  <a:schemeClr val="accent1">
                    <a:lumMod val="50000"/>
                  </a:schemeClr>
                </a:solidFill>
                <a:effectLst/>
                <a:latin typeface="+mj-lt"/>
              </a:rPr>
            </a:br>
            <a:r>
              <a:rPr lang="vi-VN">
                <a:solidFill>
                  <a:schemeClr val="accent1">
                    <a:lumMod val="50000"/>
                  </a:schemeClr>
                </a:solidFill>
                <a:effectLst/>
                <a:latin typeface="+mj-lt"/>
              </a:rPr>
              <a:t>5. Danh sách các danh mục sản phẩm trên amazon</a:t>
            </a:r>
            <a:br>
              <a:rPr lang="vi-VN">
                <a:solidFill>
                  <a:schemeClr val="accent1">
                    <a:lumMod val="50000"/>
                  </a:schemeClr>
                </a:solidFill>
                <a:effectLst/>
                <a:latin typeface="+mj-lt"/>
              </a:rPr>
            </a:br>
            <a:r>
              <a:rPr lang="vi-VN">
                <a:solidFill>
                  <a:schemeClr val="accent1">
                    <a:lumMod val="50000"/>
                  </a:schemeClr>
                </a:solidFill>
                <a:effectLst/>
                <a:latin typeface="+mj-lt"/>
              </a:rPr>
              <a:t>6. Định nghĩa các hàm để lưu đường dẫn đến các sản phẩm trên amazon</a:t>
            </a:r>
            <a:br>
              <a:rPr lang="vi-VN">
                <a:solidFill>
                  <a:schemeClr val="accent1">
                    <a:lumMod val="50000"/>
                  </a:schemeClr>
                </a:solidFill>
                <a:effectLst/>
                <a:latin typeface="+mj-lt"/>
              </a:rPr>
            </a:br>
            <a:r>
              <a:rPr lang="vi-VN">
                <a:solidFill>
                  <a:schemeClr val="accent1">
                    <a:lumMod val="50000"/>
                  </a:schemeClr>
                </a:solidFill>
                <a:effectLst/>
                <a:latin typeface="+mj-lt"/>
              </a:rPr>
              <a:t>7. Lưu tất cả sản phẩm thuộc của mỗi danh mục</a:t>
            </a:r>
            <a:br>
              <a:rPr lang="vi-VN">
                <a:solidFill>
                  <a:schemeClr val="accent1">
                    <a:lumMod val="50000"/>
                  </a:schemeClr>
                </a:solidFill>
                <a:effectLst/>
                <a:latin typeface="+mj-lt"/>
              </a:rPr>
            </a:br>
            <a:r>
              <a:rPr lang="vi-VN">
                <a:solidFill>
                  <a:schemeClr val="accent1">
                    <a:lumMod val="50000"/>
                  </a:schemeClr>
                </a:solidFill>
                <a:effectLst/>
                <a:latin typeface="+mj-lt"/>
              </a:rPr>
              <a:t>8. Đóng file log và Chrome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22FD35-3747-D21E-ABE4-298E672B4B79}"/>
              </a:ext>
            </a:extLst>
          </p:cNvPr>
          <p:cNvSpPr txBox="1"/>
          <p:nvPr/>
        </p:nvSpPr>
        <p:spPr>
          <a:xfrm>
            <a:off x="5728099" y="1407615"/>
            <a:ext cx="6570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C00000"/>
                </a:solidFill>
                <a:latin typeface="#9Slide03 HelvetIns" panose="02040603050506020204" pitchFamily="18" charset="0"/>
              </a:rPr>
              <a:t>Áp dụng kỹ thuật Web Scraping</a:t>
            </a:r>
            <a:endParaRPr lang="vi-VN" sz="2800">
              <a:solidFill>
                <a:srgbClr val="C00000"/>
              </a:solidFill>
              <a:latin typeface="#9Slide03 HelvetIns" panose="020406030505060202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5731D4C-A8BB-BDC1-2AD2-67DCA5A80E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414" y="3379461"/>
            <a:ext cx="2211476" cy="268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865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09588B8-EDC9-C825-0C56-A2D677E2A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8" y="135446"/>
            <a:ext cx="694681" cy="69468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F191221-8BC2-6C2E-F6CA-A5EE459B7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8658" y="120274"/>
            <a:ext cx="829824" cy="67964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FC666C8-B180-BBBF-8EAF-6736153EDB15}"/>
              </a:ext>
            </a:extLst>
          </p:cNvPr>
          <p:cNvGrpSpPr/>
          <p:nvPr/>
        </p:nvGrpSpPr>
        <p:grpSpPr>
          <a:xfrm>
            <a:off x="337414" y="6438840"/>
            <a:ext cx="11516770" cy="419160"/>
            <a:chOff x="337414" y="6438840"/>
            <a:chExt cx="11516770" cy="4191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F8A024F-3E65-3B45-C544-89773AEE306E}"/>
                </a:ext>
              </a:extLst>
            </p:cNvPr>
            <p:cNvGrpSpPr/>
            <p:nvPr/>
          </p:nvGrpSpPr>
          <p:grpSpPr>
            <a:xfrm>
              <a:off x="337414" y="6438840"/>
              <a:ext cx="11516769" cy="419160"/>
              <a:chOff x="337414" y="6438840"/>
              <a:chExt cx="11516769" cy="41916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B1E406C-67ED-9857-BA1E-FCD0DB762C13}"/>
                  </a:ext>
                </a:extLst>
              </p:cNvPr>
              <p:cNvSpPr/>
              <p:nvPr/>
            </p:nvSpPr>
            <p:spPr>
              <a:xfrm>
                <a:off x="490858" y="6438840"/>
                <a:ext cx="11363325" cy="4571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6CD5FB-7E6A-1944-837D-E3DE41952638}"/>
                  </a:ext>
                </a:extLst>
              </p:cNvPr>
              <p:cNvSpPr txBox="1"/>
              <p:nvPr/>
            </p:nvSpPr>
            <p:spPr>
              <a:xfrm>
                <a:off x="337414" y="6457890"/>
                <a:ext cx="34445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solidFill>
                      <a:schemeClr val="accent2"/>
                    </a:solidFill>
                    <a:latin typeface="#9Slide03 HelvetIns" panose="02040603050506020204" pitchFamily="18" charset="0"/>
                  </a:rPr>
                  <a:t>GVHD: </a:t>
                </a:r>
                <a:r>
                  <a:rPr lang="en-US" sz="2000">
                    <a:solidFill>
                      <a:schemeClr val="accent1">
                        <a:lumMod val="75000"/>
                      </a:schemeClr>
                    </a:solidFill>
                    <a:latin typeface="#9Slide03 HelvetIns" panose="02040603050506020204" pitchFamily="18" charset="0"/>
                  </a:rPr>
                  <a:t>Thầy Quách Đình Hoàng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336F99C-6EF7-26F7-0DCA-0E6BBF22D1B7}"/>
                </a:ext>
              </a:extLst>
            </p:cNvPr>
            <p:cNvSpPr txBox="1"/>
            <p:nvPr/>
          </p:nvSpPr>
          <p:spPr>
            <a:xfrm>
              <a:off x="8603938" y="6457890"/>
              <a:ext cx="32502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>
                  <a:solidFill>
                    <a:schemeClr val="accent2"/>
                  </a:solidFill>
                  <a:latin typeface="#9Slide03 HelvetIns" panose="02040603050506020204" pitchFamily="18" charset="0"/>
                </a:rPr>
                <a:t>NHÓM 4</a:t>
              </a:r>
              <a:endParaRPr lang="en-US" sz="2000">
                <a:solidFill>
                  <a:schemeClr val="accent1">
                    <a:lumMod val="75000"/>
                  </a:schemeClr>
                </a:solidFill>
                <a:latin typeface="#9Slide03 HelvetIns" panose="02040603050506020204" pitchFamily="18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3A6FEFA-47C0-0ECD-861D-CFF433F562F0}"/>
              </a:ext>
            </a:extLst>
          </p:cNvPr>
          <p:cNvSpPr txBox="1"/>
          <p:nvPr/>
        </p:nvSpPr>
        <p:spPr>
          <a:xfrm>
            <a:off x="1773174" y="135446"/>
            <a:ext cx="8510509" cy="7493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5000">
                <a:solidFill>
                  <a:schemeClr val="accent2"/>
                </a:solidFill>
                <a:effectLst/>
                <a:latin typeface="#9Slide03 HelvetIns" panose="02040603050506020204" pitchFamily="18" charset="0"/>
              </a:rPr>
              <a:t>THIẾT KẾ VÀ THỰC THI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BB21FB-4D26-4DDC-A4DA-9D744AB0FA70}"/>
              </a:ext>
            </a:extLst>
          </p:cNvPr>
          <p:cNvSpPr txBox="1"/>
          <p:nvPr/>
        </p:nvSpPr>
        <p:spPr>
          <a:xfrm>
            <a:off x="2742978" y="1027488"/>
            <a:ext cx="6570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C00000"/>
                </a:solidFill>
                <a:latin typeface="#9Slide03 HelvetIns" panose="02040603050506020204" pitchFamily="18" charset="0"/>
              </a:rPr>
              <a:t>Đánh chỉ mục bằng ElasticSearch</a:t>
            </a:r>
            <a:endParaRPr lang="vi-VN" sz="2800">
              <a:solidFill>
                <a:srgbClr val="C00000"/>
              </a:solidFill>
              <a:latin typeface="#9Slide03 HelvetIns" panose="020406030505060202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D6E8F19-C4F3-C082-16DC-0DC84CF41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72" y="1821599"/>
            <a:ext cx="5170894" cy="3680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0F5C58-4CA7-40C1-1C65-6980D57906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7135" y="1961754"/>
            <a:ext cx="4407423" cy="3661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0329DD-0FC9-748D-6EC8-59FF3D5822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82" y="1550708"/>
            <a:ext cx="2488113" cy="1444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8491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09588B8-EDC9-C825-0C56-A2D677E2A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8" y="135446"/>
            <a:ext cx="694681" cy="69468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F191221-8BC2-6C2E-F6CA-A5EE459B7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8658" y="120274"/>
            <a:ext cx="829824" cy="67964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FC666C8-B180-BBBF-8EAF-6736153EDB15}"/>
              </a:ext>
            </a:extLst>
          </p:cNvPr>
          <p:cNvGrpSpPr/>
          <p:nvPr/>
        </p:nvGrpSpPr>
        <p:grpSpPr>
          <a:xfrm>
            <a:off x="337414" y="6438840"/>
            <a:ext cx="11516770" cy="419160"/>
            <a:chOff x="337414" y="6438840"/>
            <a:chExt cx="11516770" cy="4191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F8A024F-3E65-3B45-C544-89773AEE306E}"/>
                </a:ext>
              </a:extLst>
            </p:cNvPr>
            <p:cNvGrpSpPr/>
            <p:nvPr/>
          </p:nvGrpSpPr>
          <p:grpSpPr>
            <a:xfrm>
              <a:off x="337414" y="6438840"/>
              <a:ext cx="11516769" cy="419160"/>
              <a:chOff x="337414" y="6438840"/>
              <a:chExt cx="11516769" cy="41916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B1E406C-67ED-9857-BA1E-FCD0DB762C13}"/>
                  </a:ext>
                </a:extLst>
              </p:cNvPr>
              <p:cNvSpPr/>
              <p:nvPr/>
            </p:nvSpPr>
            <p:spPr>
              <a:xfrm>
                <a:off x="490858" y="6438840"/>
                <a:ext cx="11363325" cy="4571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6CD5FB-7E6A-1944-837D-E3DE41952638}"/>
                  </a:ext>
                </a:extLst>
              </p:cNvPr>
              <p:cNvSpPr txBox="1"/>
              <p:nvPr/>
            </p:nvSpPr>
            <p:spPr>
              <a:xfrm>
                <a:off x="337414" y="6457890"/>
                <a:ext cx="34445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solidFill>
                      <a:schemeClr val="accent2"/>
                    </a:solidFill>
                    <a:latin typeface="#9Slide03 HelvetIns" panose="02040603050506020204" pitchFamily="18" charset="0"/>
                  </a:rPr>
                  <a:t>GVHD: </a:t>
                </a:r>
                <a:r>
                  <a:rPr lang="en-US" sz="2000">
                    <a:solidFill>
                      <a:schemeClr val="accent1">
                        <a:lumMod val="75000"/>
                      </a:schemeClr>
                    </a:solidFill>
                    <a:latin typeface="#9Slide03 HelvetIns" panose="02040603050506020204" pitchFamily="18" charset="0"/>
                  </a:rPr>
                  <a:t>Thầy Quách Đình Hoàng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336F99C-6EF7-26F7-0DCA-0E6BBF22D1B7}"/>
                </a:ext>
              </a:extLst>
            </p:cNvPr>
            <p:cNvSpPr txBox="1"/>
            <p:nvPr/>
          </p:nvSpPr>
          <p:spPr>
            <a:xfrm>
              <a:off x="8603938" y="6457890"/>
              <a:ext cx="32502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>
                  <a:solidFill>
                    <a:schemeClr val="accent2"/>
                  </a:solidFill>
                  <a:latin typeface="#9Slide03 HelvetIns" panose="02040603050506020204" pitchFamily="18" charset="0"/>
                </a:rPr>
                <a:t>NHÓM 4</a:t>
              </a:r>
              <a:endParaRPr lang="en-US" sz="2000">
                <a:solidFill>
                  <a:schemeClr val="accent1">
                    <a:lumMod val="75000"/>
                  </a:schemeClr>
                </a:solidFill>
                <a:latin typeface="#9Slide03 HelvetIns" panose="02040603050506020204" pitchFamily="18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3A6FEFA-47C0-0ECD-861D-CFF433F562F0}"/>
              </a:ext>
            </a:extLst>
          </p:cNvPr>
          <p:cNvSpPr txBox="1"/>
          <p:nvPr/>
        </p:nvSpPr>
        <p:spPr>
          <a:xfrm>
            <a:off x="1773174" y="135446"/>
            <a:ext cx="8510509" cy="7493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5000">
                <a:solidFill>
                  <a:schemeClr val="accent2"/>
                </a:solidFill>
                <a:effectLst/>
                <a:latin typeface="#9Slide03 HelvetIns" panose="02040603050506020204" pitchFamily="18" charset="0"/>
              </a:rPr>
              <a:t>THIẾT KẾ VÀ THỰC THI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BB21FB-4D26-4DDC-A4DA-9D744AB0FA70}"/>
              </a:ext>
            </a:extLst>
          </p:cNvPr>
          <p:cNvSpPr txBox="1"/>
          <p:nvPr/>
        </p:nvSpPr>
        <p:spPr>
          <a:xfrm>
            <a:off x="2742977" y="903869"/>
            <a:ext cx="6570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C00000"/>
                </a:solidFill>
                <a:latin typeface="#9Slide03 HelvetIns" panose="02040603050506020204" pitchFamily="18" charset="0"/>
              </a:rPr>
              <a:t>Đánh chỉ mục bằng ElasticSearch</a:t>
            </a:r>
            <a:endParaRPr lang="vi-VN" sz="2800">
              <a:solidFill>
                <a:srgbClr val="C00000"/>
              </a:solidFill>
              <a:latin typeface="#9Slide03 HelvetIns" panose="0204060305050602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0B9978-3DF9-DAB4-D207-52E6B4166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174" y="1671665"/>
            <a:ext cx="2956916" cy="4170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17E5D6-01CB-03FB-D921-CF082F60A1B8}"/>
              </a:ext>
            </a:extLst>
          </p:cNvPr>
          <p:cNvSpPr txBox="1"/>
          <p:nvPr/>
        </p:nvSpPr>
        <p:spPr>
          <a:xfrm>
            <a:off x="4921615" y="1869076"/>
            <a:ext cx="609790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1.</a:t>
            </a:r>
            <a:r>
              <a:rPr lang="vi-VN" b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 Lấy dữ liệu thu về từ các link sản phẩm, thu thập các dữ liệu theo các thuộc tính cần thu thập như đã giới thiệu ở phần Dataset.</a:t>
            </a:r>
            <a:endParaRPr lang="vi-VN" b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2.</a:t>
            </a:r>
            <a:r>
              <a:rPr lang="vi-VN" b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 Ghi log các giá trị tiền xử lý về trước khi tạo chỉ mục</a:t>
            </a:r>
            <a:endParaRPr lang="vi-VN" b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3.</a:t>
            </a:r>
            <a:r>
              <a:rPr lang="vi-VN" b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 Kết nối với Elastic Search</a:t>
            </a:r>
            <a:endParaRPr lang="vi-VN" b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4.</a:t>
            </a:r>
            <a:r>
              <a:rPr lang="vi-VN" b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 Tạo chỉ mục cho các sản phẩm</a:t>
            </a:r>
            <a:endParaRPr lang="vi-VN" b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5.</a:t>
            </a:r>
            <a:r>
              <a:rPr lang="vi-VN" b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 Định nghĩa dữ liệu</a:t>
            </a:r>
            <a:endParaRPr lang="vi-VN" b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6.</a:t>
            </a:r>
            <a:r>
              <a:rPr lang="vi-VN" b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 Load dữ liệu vào index</a:t>
            </a:r>
            <a:endParaRPr lang="vi-VN" b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7.</a:t>
            </a:r>
            <a:r>
              <a:rPr lang="vi-VN" b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 Cài đặt phân tích</a:t>
            </a:r>
            <a:endParaRPr lang="vi-VN" b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8.</a:t>
            </a:r>
            <a:r>
              <a:rPr lang="vi-VN" b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 Tạo hàm Ranking</a:t>
            </a:r>
            <a:endParaRPr lang="vi-VN" b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vi-VN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9.</a:t>
            </a:r>
            <a:r>
              <a:rPr lang="vi-VN" b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 Kiểm thử chức năng tìm kiếm</a:t>
            </a:r>
            <a:endParaRPr lang="vi-VN" b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029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09588B8-EDC9-C825-0C56-A2D677E2A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8" y="135446"/>
            <a:ext cx="694681" cy="69468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F191221-8BC2-6C2E-F6CA-A5EE459B7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8658" y="120274"/>
            <a:ext cx="829824" cy="67964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FC666C8-B180-BBBF-8EAF-6736153EDB15}"/>
              </a:ext>
            </a:extLst>
          </p:cNvPr>
          <p:cNvGrpSpPr/>
          <p:nvPr/>
        </p:nvGrpSpPr>
        <p:grpSpPr>
          <a:xfrm>
            <a:off x="337414" y="6438840"/>
            <a:ext cx="11516770" cy="419160"/>
            <a:chOff x="337414" y="6438840"/>
            <a:chExt cx="11516770" cy="4191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F8A024F-3E65-3B45-C544-89773AEE306E}"/>
                </a:ext>
              </a:extLst>
            </p:cNvPr>
            <p:cNvGrpSpPr/>
            <p:nvPr/>
          </p:nvGrpSpPr>
          <p:grpSpPr>
            <a:xfrm>
              <a:off x="337414" y="6438840"/>
              <a:ext cx="11516769" cy="419160"/>
              <a:chOff x="337414" y="6438840"/>
              <a:chExt cx="11516769" cy="41916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B1E406C-67ED-9857-BA1E-FCD0DB762C13}"/>
                  </a:ext>
                </a:extLst>
              </p:cNvPr>
              <p:cNvSpPr/>
              <p:nvPr/>
            </p:nvSpPr>
            <p:spPr>
              <a:xfrm>
                <a:off x="490858" y="6438840"/>
                <a:ext cx="11363325" cy="4571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6CD5FB-7E6A-1944-837D-E3DE41952638}"/>
                  </a:ext>
                </a:extLst>
              </p:cNvPr>
              <p:cNvSpPr txBox="1"/>
              <p:nvPr/>
            </p:nvSpPr>
            <p:spPr>
              <a:xfrm>
                <a:off x="337414" y="6457890"/>
                <a:ext cx="34445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solidFill>
                      <a:schemeClr val="accent2"/>
                    </a:solidFill>
                    <a:latin typeface="#9Slide03 HelvetIns" panose="02040603050506020204" pitchFamily="18" charset="0"/>
                  </a:rPr>
                  <a:t>GVHD: </a:t>
                </a:r>
                <a:r>
                  <a:rPr lang="en-US" sz="2000">
                    <a:solidFill>
                      <a:schemeClr val="accent1">
                        <a:lumMod val="75000"/>
                      </a:schemeClr>
                    </a:solidFill>
                    <a:latin typeface="#9Slide03 HelvetIns" panose="02040603050506020204" pitchFamily="18" charset="0"/>
                  </a:rPr>
                  <a:t>Thầy Quách Đình Hoàng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336F99C-6EF7-26F7-0DCA-0E6BBF22D1B7}"/>
                </a:ext>
              </a:extLst>
            </p:cNvPr>
            <p:cNvSpPr txBox="1"/>
            <p:nvPr/>
          </p:nvSpPr>
          <p:spPr>
            <a:xfrm>
              <a:off x="8603938" y="6457890"/>
              <a:ext cx="32502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>
                  <a:solidFill>
                    <a:schemeClr val="accent2"/>
                  </a:solidFill>
                  <a:latin typeface="#9Slide03 HelvetIns" panose="02040603050506020204" pitchFamily="18" charset="0"/>
                </a:rPr>
                <a:t>NHÓM 4</a:t>
              </a:r>
              <a:endParaRPr lang="en-US" sz="2000">
                <a:solidFill>
                  <a:schemeClr val="accent1">
                    <a:lumMod val="75000"/>
                  </a:schemeClr>
                </a:solidFill>
                <a:latin typeface="#9Slide03 HelvetIns" panose="02040603050506020204" pitchFamily="18" charset="0"/>
              </a:endParaRPr>
            </a:p>
          </p:txBody>
        </p:sp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id="{A9F339F3-40E8-2981-7A39-E9F6767E7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47" y="2561391"/>
            <a:ext cx="4138292" cy="291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C90CA3-1A22-B82C-33B1-6CB5F1E03934}"/>
              </a:ext>
            </a:extLst>
          </p:cNvPr>
          <p:cNvSpPr txBox="1"/>
          <p:nvPr/>
        </p:nvSpPr>
        <p:spPr>
          <a:xfrm>
            <a:off x="2742977" y="903869"/>
            <a:ext cx="6570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C00000"/>
                </a:solidFill>
                <a:latin typeface="#9Slide03 HelvetIns" panose="02040603050506020204" pitchFamily="18" charset="0"/>
              </a:rPr>
              <a:t>Thiết kế giao diện Web bằng Django Python</a:t>
            </a:r>
            <a:endParaRPr lang="vi-VN" sz="2800">
              <a:solidFill>
                <a:srgbClr val="C00000"/>
              </a:solidFill>
              <a:latin typeface="#9Slide03 HelvetIns" panose="020406030505060202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73BE2E-5A81-4432-4439-0A853113B996}"/>
              </a:ext>
            </a:extLst>
          </p:cNvPr>
          <p:cNvSpPr txBox="1"/>
          <p:nvPr/>
        </p:nvSpPr>
        <p:spPr>
          <a:xfrm>
            <a:off x="1773174" y="135446"/>
            <a:ext cx="8510509" cy="7493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5000">
                <a:solidFill>
                  <a:schemeClr val="accent2"/>
                </a:solidFill>
                <a:effectLst/>
                <a:latin typeface="#9Slide03 HelvetIns" panose="02040603050506020204" pitchFamily="18" charset="0"/>
              </a:rPr>
              <a:t>THIẾT KẾ VÀ THỰC THI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8DA658-BA6E-A334-B88E-EB85B9551C78}"/>
              </a:ext>
            </a:extLst>
          </p:cNvPr>
          <p:cNvSpPr txBox="1"/>
          <p:nvPr/>
        </p:nvSpPr>
        <p:spPr>
          <a:xfrm>
            <a:off x="4507086" y="5588793"/>
            <a:ext cx="69283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Hình Giao diện web của search-engine</a:t>
            </a:r>
            <a:endParaRPr lang="en-US" sz="1400">
              <a:solidFill>
                <a:srgbClr val="C00000"/>
              </a:solidFill>
            </a:endParaRPr>
          </a:p>
        </p:txBody>
      </p:sp>
      <p:pic>
        <p:nvPicPr>
          <p:cNvPr id="20" name="Shape 122">
            <a:extLst>
              <a:ext uri="{FF2B5EF4-FFF2-40B4-BE49-F238E27FC236}">
                <a16:creationId xmlns:a16="http://schemas.microsoft.com/office/drawing/2014/main" id="{C6F570CD-F5EE-C985-3FFA-344F6512E8E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0925" y="1530060"/>
            <a:ext cx="1562052" cy="49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Shape 156">
            <a:extLst>
              <a:ext uri="{FF2B5EF4-FFF2-40B4-BE49-F238E27FC236}">
                <a16:creationId xmlns:a16="http://schemas.microsoft.com/office/drawing/2014/main" id="{81C8A204-A0C1-38F9-AA65-BD1957B1D9F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" t="-3310" r="-2956" b="26381"/>
          <a:stretch/>
        </p:blipFill>
        <p:spPr>
          <a:xfrm>
            <a:off x="337414" y="2110791"/>
            <a:ext cx="3726759" cy="51225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AD0A088-E0D7-8BB1-A0F3-811DCDC630C6}"/>
              </a:ext>
            </a:extLst>
          </p:cNvPr>
          <p:cNvSpPr txBox="1"/>
          <p:nvPr/>
        </p:nvSpPr>
        <p:spPr>
          <a:xfrm>
            <a:off x="838199" y="5446186"/>
            <a:ext cx="29623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Mô hình MVT</a:t>
            </a:r>
            <a:endParaRPr lang="en-US" sz="1400">
              <a:solidFill>
                <a:srgbClr val="C0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64C4D7-CA41-7947-B13B-9A315BD28AA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8634" r="1079" b="6112"/>
          <a:stretch/>
        </p:blipFill>
        <p:spPr>
          <a:xfrm>
            <a:off x="4377691" y="1484800"/>
            <a:ext cx="7476492" cy="4041910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7177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</TotalTime>
  <Words>1447</Words>
  <Application>Microsoft Office PowerPoint</Application>
  <PresentationFormat>Widescreen</PresentationFormat>
  <Paragraphs>233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Wingdings</vt:lpstr>
      <vt:lpstr>#9Slide03 HelvetIns</vt:lpstr>
      <vt:lpstr>Times New Roman</vt:lpstr>
      <vt:lpstr>Calibri Light</vt:lpstr>
      <vt:lpstr>#9Slide03 SVN-Oscine Bold</vt:lpstr>
      <vt:lpstr>Consolas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Luân Nguyễn</dc:creator>
  <cp:lastModifiedBy>Luân Nguyễn</cp:lastModifiedBy>
  <cp:revision>32</cp:revision>
  <dcterms:created xsi:type="dcterms:W3CDTF">2022-10-21T20:05:13Z</dcterms:created>
  <dcterms:modified xsi:type="dcterms:W3CDTF">2023-06-11T12:44:45Z</dcterms:modified>
</cp:coreProperties>
</file>